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0"/>
  </p:notesMasterIdLst>
  <p:sldIdLst>
    <p:sldId id="256" r:id="rId2"/>
    <p:sldId id="270" r:id="rId3"/>
    <p:sldId id="266" r:id="rId4"/>
    <p:sldId id="260" r:id="rId5"/>
    <p:sldId id="283" r:id="rId6"/>
    <p:sldId id="291" r:id="rId7"/>
    <p:sldId id="286" r:id="rId8"/>
    <p:sldId id="287" r:id="rId9"/>
    <p:sldId id="288" r:id="rId10"/>
    <p:sldId id="275" r:id="rId11"/>
    <p:sldId id="299" r:id="rId12"/>
    <p:sldId id="276" r:id="rId13"/>
    <p:sldId id="297" r:id="rId14"/>
    <p:sldId id="308" r:id="rId15"/>
    <p:sldId id="309" r:id="rId16"/>
    <p:sldId id="310" r:id="rId17"/>
    <p:sldId id="311" r:id="rId18"/>
    <p:sldId id="312" r:id="rId19"/>
    <p:sldId id="305" r:id="rId20"/>
    <p:sldId id="300" r:id="rId21"/>
    <p:sldId id="294" r:id="rId22"/>
    <p:sldId id="306" r:id="rId23"/>
    <p:sldId id="307" r:id="rId24"/>
    <p:sldId id="302" r:id="rId25"/>
    <p:sldId id="292" r:id="rId26"/>
    <p:sldId id="272" r:id="rId27"/>
    <p:sldId id="295" r:id="rId28"/>
    <p:sldId id="278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D9374A-2DBB-CB22-59D8-11AFE3A39AAE}" name="Luis Alberto Canizares" initials="LAC" userId="26f5079614ed82e9" providerId="Windows Live"/>
  <p188:author id="{95582667-6102-27E7-ED8E-01A166EB4B6B}" name="Guest User" initials="GU" userId="Guest User" providerId="Windows Live"/>
  <p188:author id="{D8FF28FA-661C-D5D9-ED7E-FF334CA629BE}" name="s m" initials="sm" userId="f005ae09cbdba328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B29"/>
    <a:srgbClr val="055798"/>
    <a:srgbClr val="1B5D98"/>
    <a:srgbClr val="4C7298"/>
    <a:srgbClr val="023965"/>
    <a:srgbClr val="0871BD"/>
    <a:srgbClr val="249BC3"/>
    <a:srgbClr val="5E7E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61"/>
    <p:restoredTop sz="80680"/>
  </p:normalViewPr>
  <p:slideViewPr>
    <p:cSldViewPr snapToGrid="0" snapToObjects="1">
      <p:cViewPr varScale="1">
        <p:scale>
          <a:sx n="102" d="100"/>
          <a:sy n="102" d="100"/>
        </p:scale>
        <p:origin x="16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99EC4-1A52-DC4D-8893-F45D9AE7ACA3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0043D-A029-1345-A9B8-8BD113F9F34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1764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latin typeface="Calibri" panose="020F0502020204030204" pitchFamily="34" charset="0"/>
              </a:rPr>
              <a:t>Tracking Type III SRBs using Bayesian inference with Solar Orbiter and Parker Solar Probe. 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77041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/>
              <a:t>piecewise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26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75411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1471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55433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e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IE" sz="1200"/>
                  <a:t> distributions of source position and speed of light</a:t>
                </a:r>
              </a:p>
              <a:p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IE" sz="12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e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IE" sz="1200"/>
                  <a:t>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IE" sz="1200"/>
                  <a:t> Model arrival time (TOA)</a:t>
                </a:r>
              </a:p>
              <a:p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GB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IE" sz="1200" b="0" i="1" smtClean="0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IE" sz="12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</m:d>
                  </m:oMath>
                </a14:m>
                <a:r>
                  <a:rPr lang="en-IE" sz="1200"/>
                  <a:t>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IE" sz="1200"/>
                  <a:t> Distribution of source location</a:t>
                </a:r>
              </a:p>
              <a:p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E" sz="1200"/>
                  <a:t>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IE" sz="1200"/>
                  <a:t> Distribution of speed of light</a:t>
                </a:r>
              </a:p>
              <a:p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IE" sz="1200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sz="1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E" sz="1200"/>
                  <a:t> </a:t>
                </a:r>
                <a14:m>
                  <m:oMath xmlns:m="http://schemas.openxmlformats.org/officeDocument/2006/math">
                    <m:r>
                      <a:rPr lang="en-GB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IE" sz="1200"/>
                  <a:t> time evidence</a:t>
                </a:r>
              </a:p>
              <a:p>
                <a:endParaRPr lang="en-ES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b="0" i="0">
                    <a:latin typeface="Cambria Math" panose="02040503050406030204" pitchFamily="18" charset="0"/>
                  </a:rPr>
                  <a:t>𝑃(𝑥,𝑣│𝑡)  </a:t>
                </a:r>
                <a:r>
                  <a:rPr lang="en-GB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≡</a:t>
                </a:r>
                <a:r>
                  <a:rPr lang="en-IE" sz="1200"/>
                  <a:t> distributions of source position and speed of light</a:t>
                </a:r>
              </a:p>
              <a:p>
                <a:r>
                  <a:rPr lang="en-GB" sz="1200" b="0" i="0">
                    <a:latin typeface="Cambria Math" panose="02040503050406030204" pitchFamily="18" charset="0"/>
                  </a:rPr>
                  <a:t>𝑃(</a:t>
                </a:r>
                <a:r>
                  <a:rPr lang="en-IE" sz="1200" b="0" i="0">
                    <a:latin typeface="Cambria Math" panose="02040503050406030204" pitchFamily="18" charset="0"/>
                  </a:rPr>
                  <a:t>Δ</a:t>
                </a:r>
                <a:r>
                  <a:rPr lang="en-GB" sz="1200" b="0" i="0">
                    <a:latin typeface="Cambria Math" panose="02040503050406030204" pitchFamily="18" charset="0"/>
                  </a:rPr>
                  <a:t>𝑡│𝑥,𝑣)</a:t>
                </a:r>
                <a:r>
                  <a:rPr lang="en-IE" sz="1200"/>
                  <a:t> </a:t>
                </a:r>
                <a:r>
                  <a:rPr lang="en-GB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≡</a:t>
                </a:r>
                <a:r>
                  <a:rPr lang="en-IE" sz="1200"/>
                  <a:t> Model arrival time (TOA)</a:t>
                </a:r>
              </a:p>
              <a:p>
                <a:r>
                  <a:rPr lang="en-GB" sz="1200" b="0" i="0">
                    <a:latin typeface="Cambria Math" panose="02040503050406030204" pitchFamily="18" charset="0"/>
                  </a:rPr>
                  <a:t>𝑃(𝑥</a:t>
                </a:r>
                <a:r>
                  <a:rPr lang="en-IE" sz="1200" b="0" i="0">
                    <a:latin typeface="Cambria Math" panose="02040503050406030204" pitchFamily="18" charset="0"/>
                  </a:rPr>
                  <a:t>|𝑣)</a:t>
                </a:r>
                <a:r>
                  <a:rPr lang="en-IE" sz="1200"/>
                  <a:t> </a:t>
                </a:r>
                <a:r>
                  <a:rPr lang="en-GB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≡</a:t>
                </a:r>
                <a:r>
                  <a:rPr lang="en-IE" sz="1200"/>
                  <a:t> Distribution of source location</a:t>
                </a:r>
              </a:p>
              <a:p>
                <a:r>
                  <a:rPr lang="en-GB" sz="1200" b="0" i="0">
                    <a:latin typeface="Cambria Math" panose="02040503050406030204" pitchFamily="18" charset="0"/>
                  </a:rPr>
                  <a:t>𝑃(𝑣)</a:t>
                </a:r>
                <a:r>
                  <a:rPr lang="en-IE" sz="1200"/>
                  <a:t> </a:t>
                </a:r>
                <a:r>
                  <a:rPr lang="en-GB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≡</a:t>
                </a:r>
                <a:r>
                  <a:rPr lang="en-IE" sz="1200"/>
                  <a:t> Distribution of speed of light</a:t>
                </a:r>
              </a:p>
              <a:p>
                <a:r>
                  <a:rPr lang="en-GB" sz="1200" b="0" i="0">
                    <a:latin typeface="Cambria Math" panose="02040503050406030204" pitchFamily="18" charset="0"/>
                  </a:rPr>
                  <a:t>𝑃(</a:t>
                </a:r>
                <a:r>
                  <a:rPr lang="en-IE" sz="1200" b="0" i="0">
                    <a:latin typeface="Cambria Math" panose="02040503050406030204" pitchFamily="18" charset="0"/>
                  </a:rPr>
                  <a:t>Δ</a:t>
                </a:r>
                <a:r>
                  <a:rPr lang="en-GB" sz="1200" b="0" i="0">
                    <a:latin typeface="Cambria Math" panose="02040503050406030204" pitchFamily="18" charset="0"/>
                  </a:rPr>
                  <a:t>𝑡)</a:t>
                </a:r>
                <a:r>
                  <a:rPr lang="en-IE" sz="1200"/>
                  <a:t> </a:t>
                </a:r>
                <a:r>
                  <a:rPr lang="en-GB" sz="1200" b="0" i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≡</a:t>
                </a:r>
                <a:r>
                  <a:rPr lang="en-IE" sz="1200"/>
                  <a:t> time evidence</a:t>
                </a:r>
              </a:p>
              <a:p>
                <a:endParaRPr lang="en-ES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6514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73C54-2387-5C49-AEFD-70078DB031A8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0677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073C54-2387-5C49-AEFD-70078DB031A8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29167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30079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57193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7276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ES"/>
              <a:t>piecewise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70043D-A029-1345-A9B8-8BD113F9F34E}" type="slidenum">
              <a:rPr lang="en-IE" smtClean="0"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9891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6194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3371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30914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0703"/>
            <a:ext cx="10515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637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57331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76433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742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822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8924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6430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1050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55DD4-E8B5-684A-86A2-4DBAB97B4C2C}" type="datetimeFigureOut">
              <a:rPr lang="en-IE" smtClean="0"/>
              <a:t>28/02/2024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99662-7116-2F48-8F46-7AB731495BD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6008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4.png"/><Relationship Id="rId7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11" Type="http://schemas.openxmlformats.org/officeDocument/2006/relationships/image" Target="../media/image31.png"/><Relationship Id="rId5" Type="http://schemas.openxmlformats.org/officeDocument/2006/relationships/image" Target="../media/image23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image" Target="../media/image31.png"/><Relationship Id="rId7" Type="http://schemas.openxmlformats.org/officeDocument/2006/relationships/image" Target="../media/image2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7.png"/><Relationship Id="rId10" Type="http://schemas.openxmlformats.org/officeDocument/2006/relationships/image" Target="../media/image3.jpeg"/><Relationship Id="rId4" Type="http://schemas.openxmlformats.org/officeDocument/2006/relationships/image" Target="../media/image33.png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jpeg"/><Relationship Id="rId7" Type="http://schemas.openxmlformats.org/officeDocument/2006/relationships/image" Target="../media/image44.png"/><Relationship Id="rId2" Type="http://schemas.openxmlformats.org/officeDocument/2006/relationships/hyperlink" Target="https://doi.org/10.1051/0004-6361/20234774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7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5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6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57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Rectangle 238">
            <a:extLst>
              <a:ext uri="{FF2B5EF4-FFF2-40B4-BE49-F238E27FC236}">
                <a16:creationId xmlns:a16="http://schemas.microsoft.com/office/drawing/2014/main" id="{69D9C563-5C0D-8D46-BC5C-17072CE6DDAD}"/>
              </a:ext>
            </a:extLst>
          </p:cNvPr>
          <p:cNvSpPr/>
          <p:nvPr/>
        </p:nvSpPr>
        <p:spPr>
          <a:xfrm>
            <a:off x="-752" y="2576605"/>
            <a:ext cx="12192000" cy="39018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55AC21-881D-AF47-A630-73DE050D6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888" y="990010"/>
            <a:ext cx="11109323" cy="1379768"/>
          </a:xfrm>
        </p:spPr>
        <p:txBody>
          <a:bodyPr>
            <a:noAutofit/>
          </a:bodyPr>
          <a:lstStyle/>
          <a:p>
            <a:pPr algn="l"/>
            <a:r>
              <a:rPr lang="en-GB" sz="4800" dirty="0">
                <a:solidFill>
                  <a:schemeClr val="bg1"/>
                </a:solidFill>
                <a:latin typeface="Arial"/>
                <a:cs typeface="Arial"/>
              </a:rPr>
              <a:t>Tracking Type III SRBs using Bayesian inference with Solar Orbiter and Parker Solar Probe. </a:t>
            </a:r>
            <a:endParaRPr lang="en-IE" sz="4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EEFDD5-467E-C849-950D-62A2F501C931}"/>
              </a:ext>
            </a:extLst>
          </p:cNvPr>
          <p:cNvSpPr/>
          <p:nvPr/>
        </p:nvSpPr>
        <p:spPr>
          <a:xfrm>
            <a:off x="-1" y="2553356"/>
            <a:ext cx="12192000" cy="165677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0E7FE1DC-61C7-4343-B4CC-571986DCD5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796275" y="5658840"/>
            <a:ext cx="2527243" cy="71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12A391A-0928-9D49-BDBB-8C241E44D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94" y="5658840"/>
            <a:ext cx="1455087" cy="69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2EFA370C-8C86-B04E-94BB-8E171BB0C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1585" y="5658840"/>
            <a:ext cx="1387209" cy="6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57B3B06-9922-0D41-9618-2AB6D2B71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40" y="2940090"/>
            <a:ext cx="10519363" cy="1141415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20000"/>
              </a:lnSpc>
            </a:pPr>
            <a:r>
              <a:rPr lang="en-IE" sz="2200" b="1" dirty="0">
                <a:solidFill>
                  <a:schemeClr val="accent1"/>
                </a:solidFill>
              </a:rPr>
              <a:t>L Alberto Cañizares</a:t>
            </a:r>
            <a:r>
              <a:rPr lang="en-IE" sz="2200" b="1" baseline="30000" dirty="0">
                <a:solidFill>
                  <a:schemeClr val="accent1"/>
                </a:solidFill>
              </a:rPr>
              <a:t>1,2</a:t>
            </a:r>
            <a:r>
              <a:rPr lang="en-IE" sz="2200" b="1" dirty="0">
                <a:solidFill>
                  <a:schemeClr val="accent1"/>
                </a:solidFill>
              </a:rPr>
              <a:t>, </a:t>
            </a:r>
            <a:r>
              <a:rPr lang="en-IE" sz="2200" dirty="0">
                <a:solidFill>
                  <a:schemeClr val="accent1"/>
                </a:solidFill>
              </a:rPr>
              <a:t>Shilpi Bhunia</a:t>
            </a:r>
            <a:r>
              <a:rPr lang="en-IE" sz="2200" baseline="30000" dirty="0">
                <a:solidFill>
                  <a:schemeClr val="accent1"/>
                </a:solidFill>
              </a:rPr>
              <a:t>1,2</a:t>
            </a:r>
            <a:r>
              <a:rPr lang="en-IE" sz="2200" b="1" dirty="0">
                <a:solidFill>
                  <a:schemeClr val="accent1"/>
                </a:solidFill>
              </a:rPr>
              <a:t>, </a:t>
            </a:r>
            <a:r>
              <a:rPr lang="en-IE" sz="2200" dirty="0">
                <a:solidFill>
                  <a:schemeClr val="accent1"/>
                </a:solidFill>
              </a:rPr>
              <a:t>Samuel T. Badman</a:t>
            </a:r>
            <a:r>
              <a:rPr lang="en-IE" sz="2200" baseline="30000" dirty="0">
                <a:solidFill>
                  <a:schemeClr val="accent1"/>
                </a:solidFill>
              </a:rPr>
              <a:t>3</a:t>
            </a:r>
            <a:r>
              <a:rPr lang="en-IE" sz="2200" dirty="0">
                <a:solidFill>
                  <a:schemeClr val="accent1"/>
                </a:solidFill>
              </a:rPr>
              <a:t>, Shane A. Maloney</a:t>
            </a:r>
            <a:r>
              <a:rPr lang="en-IE" sz="2200" baseline="30000" dirty="0">
                <a:solidFill>
                  <a:schemeClr val="accent1"/>
                </a:solidFill>
              </a:rPr>
              <a:t>1</a:t>
            </a:r>
            <a:r>
              <a:rPr lang="en-IE" sz="2200" dirty="0">
                <a:solidFill>
                  <a:schemeClr val="accent1"/>
                </a:solidFill>
              </a:rPr>
              <a:t>, and Peter T. Gallagher</a:t>
            </a:r>
            <a:r>
              <a:rPr lang="en-IE" sz="2200" baseline="30000" dirty="0">
                <a:solidFill>
                  <a:schemeClr val="accent1"/>
                </a:solidFill>
              </a:rPr>
              <a:t>1</a:t>
            </a:r>
            <a:endParaRPr lang="en-IE" sz="2200" baseline="30000" dirty="0">
              <a:solidFill>
                <a:schemeClr val="accent1"/>
              </a:solidFill>
              <a:cs typeface="Calibri"/>
            </a:endParaRPr>
          </a:p>
          <a:p>
            <a:pPr algn="l"/>
            <a:endParaRPr lang="en-IE" sz="2000" dirty="0">
              <a:solidFill>
                <a:schemeClr val="accent1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147F051-0EDA-7D4C-8BD4-68CC7B2F26D1}"/>
              </a:ext>
            </a:extLst>
          </p:cNvPr>
          <p:cNvSpPr txBox="1">
            <a:spLocks/>
          </p:cNvSpPr>
          <p:nvPr/>
        </p:nvSpPr>
        <p:spPr>
          <a:xfrm>
            <a:off x="46341" y="5081947"/>
            <a:ext cx="2756494" cy="403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IE" dirty="0">
                <a:solidFill>
                  <a:schemeClr val="accent1"/>
                </a:solidFill>
              </a:rPr>
              <a:t>FIELDS/RPW MEETING </a:t>
            </a:r>
          </a:p>
          <a:p>
            <a:pPr algn="l"/>
            <a:endParaRPr lang="en-IE" sz="2800" dirty="0">
              <a:solidFill>
                <a:schemeClr val="accent1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4CF2D63-31DB-2D4A-F7EE-53B98D0CF9CF}"/>
              </a:ext>
            </a:extLst>
          </p:cNvPr>
          <p:cNvSpPr txBox="1">
            <a:spLocks/>
          </p:cNvSpPr>
          <p:nvPr/>
        </p:nvSpPr>
        <p:spPr>
          <a:xfrm>
            <a:off x="68166" y="3860053"/>
            <a:ext cx="8001000" cy="11414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GB" sz="1200" b="0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 Astronomy &amp; Astrophysics Section, Dublin Institute for Advanced Studies, D02 XF86, Ireland.</a:t>
            </a:r>
            <a:br>
              <a:rPr lang="en-GB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200" b="0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 School of Physics, Trinity College Dublin, Dublin 2, Ireland.</a:t>
            </a:r>
            <a:br>
              <a:rPr lang="en-GB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200" b="0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GB" sz="1200" b="0" i="0" dirty="0" err="1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Center</a:t>
            </a:r>
            <a:r>
              <a:rPr lang="en-GB" sz="1200" b="0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for Astrophysics | Harvard &amp; Smithsonian, USA.</a:t>
            </a:r>
            <a:br>
              <a:rPr lang="en-GB" sz="120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IE" sz="1200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758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6C88764-EC83-D943-889B-D1DA067E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638" y="15905"/>
            <a:ext cx="10515600" cy="1325563"/>
          </a:xfrm>
        </p:spPr>
        <p:txBody>
          <a:bodyPr/>
          <a:lstStyle/>
          <a:p>
            <a:r>
              <a:rPr lang="en-IE" dirty="0"/>
              <a:t>Observations - 21 July 2021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73AEA1-631F-EE4A-8CB3-3B07B7AD6A11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(in prep)</a:t>
            </a:r>
            <a:endParaRPr lang="en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6CFA95E-DF3D-FF43-9A9B-2D7B280CB49B}"/>
                  </a:ext>
                </a:extLst>
              </p:cNvPr>
              <p:cNvSpPr txBox="1"/>
              <p:nvPr/>
            </p:nvSpPr>
            <p:spPr>
              <a:xfrm>
                <a:off x="3522179" y="5704958"/>
                <a:ext cx="4697248" cy="7932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</a:t>
                </a:r>
                <a:r>
                  <a:rPr lang="en-ES" dirty="0"/>
                  <a:t>ront fitting fn:              </a:t>
                </a:r>
                <a14:m>
                  <m:oMath xmlns:m="http://schemas.openxmlformats.org/officeDocument/2006/math">
                    <m:r>
                      <a:rPr lang="en-IE" b="0" i="1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  <m:r>
                      <a:rPr lang="en-I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f>
                      <m:f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IE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E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I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I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I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f>
                      <m:fPr>
                        <m:ctrlPr>
                          <a:rPr lang="en-I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I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ES" dirty="0"/>
              </a:p>
              <a:p>
                <a:r>
                  <a:rPr lang="en-ES" dirty="0"/>
                  <a:t> 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6CFA95E-DF3D-FF43-9A9B-2D7B280CB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2179" y="5704958"/>
                <a:ext cx="4697248" cy="793230"/>
              </a:xfrm>
              <a:prstGeom prst="rect">
                <a:avLst/>
              </a:prstGeom>
              <a:blipFill>
                <a:blip r:embed="rId6"/>
                <a:stretch>
                  <a:fillRect l="-1078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close-up of a blue screen&#10;&#10;Description automatically generated">
            <a:extLst>
              <a:ext uri="{FF2B5EF4-FFF2-40B4-BE49-F238E27FC236}">
                <a16:creationId xmlns:a16="http://schemas.microsoft.com/office/drawing/2014/main" id="{FED2B509-786D-4240-9B92-AF2D607FB0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8980" y="7870722"/>
            <a:ext cx="11394040" cy="5127318"/>
          </a:xfrm>
          <a:prstGeom prst="rect">
            <a:avLst/>
          </a:prstGeom>
        </p:spPr>
      </p:pic>
      <p:pic>
        <p:nvPicPr>
          <p:cNvPr id="21" name="Picture 20" descr="A comparison of a spectrum&#10;&#10;Description automatically generated with medium confidence">
            <a:extLst>
              <a:ext uri="{FF2B5EF4-FFF2-40B4-BE49-F238E27FC236}">
                <a16:creationId xmlns:a16="http://schemas.microsoft.com/office/drawing/2014/main" id="{A5295B21-66C3-F740-B573-1D82BB0C2A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9850" y="953175"/>
            <a:ext cx="10372299" cy="482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03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ollage of images of different colors&#10;&#10;Description automatically generated">
            <a:extLst>
              <a:ext uri="{FF2B5EF4-FFF2-40B4-BE49-F238E27FC236}">
                <a16:creationId xmlns:a16="http://schemas.microsoft.com/office/drawing/2014/main" id="{1FF54D6E-5774-C440-99EA-1F7DC1E84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9550" y="756945"/>
            <a:ext cx="9232900" cy="494865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16C88764-EC83-D943-889B-D1DA067E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638" y="15905"/>
            <a:ext cx="10515600" cy="1325563"/>
          </a:xfrm>
        </p:spPr>
        <p:txBody>
          <a:bodyPr/>
          <a:lstStyle/>
          <a:p>
            <a:r>
              <a:rPr lang="en-IE" dirty="0"/>
              <a:t>Observations - 11 July 2021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373AEA1-631F-EE4A-8CB3-3B07B7AD6A11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(in prep)</a:t>
            </a:r>
            <a:endParaRPr lang="en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6CFA95E-DF3D-FF43-9A9B-2D7B280CB49B}"/>
                  </a:ext>
                </a:extLst>
              </p:cNvPr>
              <p:cNvSpPr txBox="1"/>
              <p:nvPr/>
            </p:nvSpPr>
            <p:spPr>
              <a:xfrm>
                <a:off x="3281485" y="5682345"/>
                <a:ext cx="4697248" cy="5162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</a:t>
                </a:r>
                <a:r>
                  <a:rPr lang="en-ES" dirty="0"/>
                  <a:t>ront fitting fn:              </a:t>
                </a:r>
                <a14:m>
                  <m:oMath xmlns:m="http://schemas.openxmlformats.org/officeDocument/2006/math">
                    <m:r>
                      <a:rPr lang="en-IE" b="0" i="1" smtClean="0">
                        <a:latin typeface="Cambria Math" panose="02040503050406030204" pitchFamily="18" charset="0"/>
                      </a:rPr>
                      <m:t>𝑡</m:t>
                    </m:r>
                    <m:d>
                      <m:d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</m:d>
                    <m:r>
                      <a:rPr lang="en-IE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f>
                      <m:f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IE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IE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I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I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I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f>
                      <m:fPr>
                        <m:ctrlPr>
                          <a:rPr lang="en-I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I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  <m:r>
                      <a:rPr lang="en-IE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I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I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E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6CFA95E-DF3D-FF43-9A9B-2D7B280CB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1485" y="5682345"/>
                <a:ext cx="4697248" cy="516232"/>
              </a:xfrm>
              <a:prstGeom prst="rect">
                <a:avLst/>
              </a:prstGeom>
              <a:blipFill>
                <a:blip r:embed="rId7"/>
                <a:stretch>
                  <a:fillRect l="-1078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 descr="A comparison of a blue and red image&#10;&#10;Description automatically generated with medium confidence">
            <a:extLst>
              <a:ext uri="{FF2B5EF4-FFF2-40B4-BE49-F238E27FC236}">
                <a16:creationId xmlns:a16="http://schemas.microsoft.com/office/drawing/2014/main" id="{31291412-2A5F-334A-923A-FF40BFC1DA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360" y="7107635"/>
            <a:ext cx="10241280" cy="4608576"/>
          </a:xfrm>
          <a:prstGeom prst="rect">
            <a:avLst/>
          </a:prstGeom>
        </p:spPr>
      </p:pic>
      <p:pic>
        <p:nvPicPr>
          <p:cNvPr id="14" name="Picture 13" descr="A comparison of a blue and yellow image&#10;&#10;Description automatically generated with medium confidence">
            <a:extLst>
              <a:ext uri="{FF2B5EF4-FFF2-40B4-BE49-F238E27FC236}">
                <a16:creationId xmlns:a16="http://schemas.microsoft.com/office/drawing/2014/main" id="{990DF5F1-A5A7-9149-9713-2ABD0E0CEE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8390" y="8750700"/>
            <a:ext cx="10255452" cy="461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451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14BE29-84E8-CB4E-B501-F33A84994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ES" dirty="0"/>
              <a:t>Lightcurve fitting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93C81A8-FFE5-7D46-AB6B-21212B27CA8E}"/>
              </a:ext>
            </a:extLst>
          </p:cNvPr>
          <p:cNvGrpSpPr/>
          <p:nvPr/>
        </p:nvGrpSpPr>
        <p:grpSpPr>
          <a:xfrm>
            <a:off x="676486" y="1086152"/>
            <a:ext cx="5209998" cy="5090811"/>
            <a:chOff x="291704" y="1086152"/>
            <a:chExt cx="5209998" cy="5090811"/>
          </a:xfrm>
        </p:grpSpPr>
        <p:pic>
          <p:nvPicPr>
            <p:cNvPr id="43" name="Picture 42" descr="A graph of a data analysis&#10;&#10;Description automatically generated with medium confidence">
              <a:extLst>
                <a:ext uri="{FF2B5EF4-FFF2-40B4-BE49-F238E27FC236}">
                  <a16:creationId xmlns:a16="http://schemas.microsoft.com/office/drawing/2014/main" id="{B6C92037-B00B-5E41-B0F6-8F6DADABB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119" t="10899" r="40805" b="11309"/>
            <a:stretch/>
          </p:blipFill>
          <p:spPr>
            <a:xfrm>
              <a:off x="291704" y="1086152"/>
              <a:ext cx="5209998" cy="5090811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8EC329D-18D1-4C4D-BC7E-B9B00A3BB239}"/>
                </a:ext>
              </a:extLst>
            </p:cNvPr>
            <p:cNvSpPr txBox="1"/>
            <p:nvPr/>
          </p:nvSpPr>
          <p:spPr>
            <a:xfrm>
              <a:off x="1050768" y="2877994"/>
              <a:ext cx="15863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LEADING EDGE</a:t>
              </a:r>
            </a:p>
          </p:txBody>
        </p: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DC0C95B-E0AF-5E43-86A0-F55FE039E29C}"/>
                </a:ext>
              </a:extLst>
            </p:cNvPr>
            <p:cNvCxnSpPr/>
            <p:nvPr/>
          </p:nvCxnSpPr>
          <p:spPr>
            <a:xfrm>
              <a:off x="5501702" y="1160980"/>
              <a:ext cx="0" cy="44487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8105BE4-9C1D-364E-95D9-13FAD115B61F}"/>
              </a:ext>
            </a:extLst>
          </p:cNvPr>
          <p:cNvGrpSpPr/>
          <p:nvPr/>
        </p:nvGrpSpPr>
        <p:grpSpPr>
          <a:xfrm>
            <a:off x="6387140" y="1028649"/>
            <a:ext cx="4587876" cy="5061922"/>
            <a:chOff x="7014890" y="1068969"/>
            <a:chExt cx="4587876" cy="5061922"/>
          </a:xfrm>
        </p:grpSpPr>
        <p:pic>
          <p:nvPicPr>
            <p:cNvPr id="45" name="Picture 44" descr="A graph of a data analysis&#10;&#10;Description automatically generated with medium confidence">
              <a:extLst>
                <a:ext uri="{FF2B5EF4-FFF2-40B4-BE49-F238E27FC236}">
                  <a16:creationId xmlns:a16="http://schemas.microsoft.com/office/drawing/2014/main" id="{F9E9F18F-DA03-EC46-BDE9-AA837E920F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647" t="9887" r="47390" b="12390"/>
            <a:stretch/>
          </p:blipFill>
          <p:spPr>
            <a:xfrm>
              <a:off x="7014890" y="1068969"/>
              <a:ext cx="4587876" cy="5061922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3C9BCA1-B5A4-D642-BB8D-523F7DE342FF}"/>
                </a:ext>
              </a:extLst>
            </p:cNvPr>
            <p:cNvSpPr txBox="1"/>
            <p:nvPr/>
          </p:nvSpPr>
          <p:spPr>
            <a:xfrm>
              <a:off x="7798314" y="2877994"/>
              <a:ext cx="1628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TRAILING EDGE</a:t>
              </a: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1AC05508-A8AE-9C4C-951A-26CC1FFB0C60}"/>
                </a:ext>
              </a:extLst>
            </p:cNvPr>
            <p:cNvCxnSpPr/>
            <p:nvPr/>
          </p:nvCxnSpPr>
          <p:spPr>
            <a:xfrm>
              <a:off x="11602766" y="1194371"/>
              <a:ext cx="0" cy="444871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2359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FC2F756-498F-C64A-9EBA-1678FE203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795" y="270633"/>
            <a:ext cx="10264143" cy="60718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286C2D-82CA-1E44-939F-C3A0B84D310B}"/>
              </a:ext>
            </a:extLst>
          </p:cNvPr>
          <p:cNvSpPr txBox="1"/>
          <p:nvPr/>
        </p:nvSpPr>
        <p:spPr>
          <a:xfrm>
            <a:off x="9667206" y="5754624"/>
            <a:ext cx="2524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Courtesy of Shilpi Bhunia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BC55F23-4315-B94F-8D2A-59D236E1341E}"/>
              </a:ext>
            </a:extLst>
          </p:cNvPr>
          <p:cNvSpPr/>
          <p:nvPr/>
        </p:nvSpPr>
        <p:spPr>
          <a:xfrm>
            <a:off x="5889732" y="1535819"/>
            <a:ext cx="948267" cy="24175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704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286C2D-82CA-1E44-939F-C3A0B84D310B}"/>
              </a:ext>
            </a:extLst>
          </p:cNvPr>
          <p:cNvSpPr txBox="1"/>
          <p:nvPr/>
        </p:nvSpPr>
        <p:spPr>
          <a:xfrm>
            <a:off x="9109994" y="5755076"/>
            <a:ext cx="2524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Courtesy of Shilpi Bhunia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1151B6A-0525-DE49-9483-6774083DC0AC}"/>
              </a:ext>
            </a:extLst>
          </p:cNvPr>
          <p:cNvGrpSpPr/>
          <p:nvPr/>
        </p:nvGrpSpPr>
        <p:grpSpPr>
          <a:xfrm>
            <a:off x="1031063" y="77619"/>
            <a:ext cx="9184500" cy="5599666"/>
            <a:chOff x="-189666" y="738551"/>
            <a:chExt cx="6607098" cy="4028259"/>
          </a:xfrm>
        </p:grpSpPr>
        <p:pic>
          <p:nvPicPr>
            <p:cNvPr id="14" name="Picture 13" descr="A graph showing a number of electrons&#10;&#10;Description automatically generated with medium confidence">
              <a:extLst>
                <a:ext uri="{FF2B5EF4-FFF2-40B4-BE49-F238E27FC236}">
                  <a16:creationId xmlns:a16="http://schemas.microsoft.com/office/drawing/2014/main" id="{F9456BDA-7803-3546-B417-00580F16C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89666" y="738551"/>
              <a:ext cx="6607098" cy="4028259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6411ED-FEC4-A64B-8A44-0A1A3CAB5CF2}"/>
                </a:ext>
              </a:extLst>
            </p:cNvPr>
            <p:cNvSpPr/>
            <p:nvPr/>
          </p:nvSpPr>
          <p:spPr>
            <a:xfrm>
              <a:off x="1363652" y="905934"/>
              <a:ext cx="973148" cy="341488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E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8997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75" t="13442" r="1896" b="48722"/>
          <a:stretch/>
        </p:blipFill>
        <p:spPr>
          <a:xfrm>
            <a:off x="5345643" y="1368688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21 July 2021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19C28FB-33A7-A94A-8A3B-E08ADE4B71EA}"/>
              </a:ext>
            </a:extLst>
          </p:cNvPr>
          <p:cNvSpPr txBox="1"/>
          <p:nvPr/>
        </p:nvSpPr>
        <p:spPr>
          <a:xfrm>
            <a:off x="0" y="5795264"/>
            <a:ext cx="1913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Musset et al. 2021</a:t>
            </a:r>
          </a:p>
        </p:txBody>
      </p:sp>
      <p:pic>
        <p:nvPicPr>
          <p:cNvPr id="20" name="Picture 19" descr="A graph of a solar system&#10;&#10;Description automatically generated with medium confidence">
            <a:extLst>
              <a:ext uri="{FF2B5EF4-FFF2-40B4-BE49-F238E27FC236}">
                <a16:creationId xmlns:a16="http://schemas.microsoft.com/office/drawing/2014/main" id="{1C8742D5-B06C-C146-A65D-F6AFB4852C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384" b="56371"/>
          <a:stretch/>
        </p:blipFill>
        <p:spPr>
          <a:xfrm>
            <a:off x="285396" y="1340729"/>
            <a:ext cx="4947812" cy="4111099"/>
          </a:xfrm>
          <a:prstGeom prst="rect">
            <a:avLst/>
          </a:prstGeom>
        </p:spPr>
      </p:pic>
      <p:pic>
        <p:nvPicPr>
          <p:cNvPr id="21" name="Picture 20" descr="A colorful map of a galaxy&#10;&#10;Description automatically generated with medium confidence">
            <a:extLst>
              <a:ext uri="{FF2B5EF4-FFF2-40B4-BE49-F238E27FC236}">
                <a16:creationId xmlns:a16="http://schemas.microsoft.com/office/drawing/2014/main" id="{441B2A29-7A77-2347-82B1-A22E323AD82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54" t="14737" r="11011" b="2115"/>
          <a:stretch/>
        </p:blipFill>
        <p:spPr>
          <a:xfrm>
            <a:off x="12237924" y="-562624"/>
            <a:ext cx="4947812" cy="477630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EC3D220-DACA-C34D-97DB-6B6430E4CCAA}"/>
              </a:ext>
            </a:extLst>
          </p:cNvPr>
          <p:cNvGrpSpPr/>
          <p:nvPr/>
        </p:nvGrpSpPr>
        <p:grpSpPr>
          <a:xfrm>
            <a:off x="6070286" y="1051095"/>
            <a:ext cx="5030189" cy="4930312"/>
            <a:chOff x="6426764" y="1045922"/>
            <a:chExt cx="5030189" cy="4930312"/>
          </a:xfrm>
        </p:grpSpPr>
        <p:pic>
          <p:nvPicPr>
            <p:cNvPr id="24" name="Picture 23" descr="A colorful map of a solar system&#10;&#10;Description automatically generated">
              <a:extLst>
                <a:ext uri="{FF2B5EF4-FFF2-40B4-BE49-F238E27FC236}">
                  <a16:creationId xmlns:a16="http://schemas.microsoft.com/office/drawing/2014/main" id="{850831F8-99F2-224B-9766-4A0B3050E0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3746" r="10526"/>
            <a:stretch/>
          </p:blipFill>
          <p:spPr>
            <a:xfrm>
              <a:off x="6426764" y="1045922"/>
              <a:ext cx="5030189" cy="4930312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ABE4DC5-64D8-9A4E-B8C7-8B444FAE902D}"/>
                </a:ext>
              </a:extLst>
            </p:cNvPr>
            <p:cNvSpPr/>
            <p:nvPr/>
          </p:nvSpPr>
          <p:spPr>
            <a:xfrm>
              <a:off x="8585381" y="1825530"/>
              <a:ext cx="70564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 err="1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SolO</a:t>
              </a:r>
              <a:endPara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2B01064-0E16-484B-B055-CE5BDA24124E}"/>
                </a:ext>
              </a:extLst>
            </p:cNvPr>
            <p:cNvSpPr/>
            <p:nvPr/>
          </p:nvSpPr>
          <p:spPr>
            <a:xfrm>
              <a:off x="10628534" y="2469547"/>
              <a:ext cx="59824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PSP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ED9520-BC81-944F-B764-D20C9E4A106E}"/>
                </a:ext>
              </a:extLst>
            </p:cNvPr>
            <p:cNvSpPr/>
            <p:nvPr/>
          </p:nvSpPr>
          <p:spPr>
            <a:xfrm>
              <a:off x="10633491" y="3028828"/>
              <a:ext cx="78098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Wind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B67D8A2-7432-774B-A501-BE2DD607DD28}"/>
                </a:ext>
              </a:extLst>
            </p:cNvPr>
            <p:cNvSpPr/>
            <p:nvPr/>
          </p:nvSpPr>
          <p:spPr>
            <a:xfrm>
              <a:off x="9915358" y="4695372"/>
              <a:ext cx="114204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Stereo A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8585381" y="5808912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780623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lines on a blue background&#10;&#10;Description automatically generated">
            <a:extLst>
              <a:ext uri="{FF2B5EF4-FFF2-40B4-BE49-F238E27FC236}">
                <a16:creationId xmlns:a16="http://schemas.microsoft.com/office/drawing/2014/main" id="{8E1F7013-B81D-C845-ADC9-4B694FB095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874" t="15041" r="18764"/>
          <a:stretch/>
        </p:blipFill>
        <p:spPr>
          <a:xfrm>
            <a:off x="2509367" y="1065849"/>
            <a:ext cx="7074120" cy="5024722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21 July 2021 Leading edge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20207089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olorful diagram of a solar system&#10;&#10;Description automatically generated">
            <a:extLst>
              <a:ext uri="{FF2B5EF4-FFF2-40B4-BE49-F238E27FC236}">
                <a16:creationId xmlns:a16="http://schemas.microsoft.com/office/drawing/2014/main" id="{43FA620D-5433-7045-B8FB-157BB58EA4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52" t="14375" r="23169"/>
          <a:stretch/>
        </p:blipFill>
        <p:spPr>
          <a:xfrm>
            <a:off x="2692356" y="994527"/>
            <a:ext cx="6294482" cy="5205295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21 July 2021 Backbone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37965941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21 July 2021 Trailing edge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9" name="Picture 8" descr="A colorful diagram of a solar system&#10;&#10;Description automatically generated">
            <a:extLst>
              <a:ext uri="{FF2B5EF4-FFF2-40B4-BE49-F238E27FC236}">
                <a16:creationId xmlns:a16="http://schemas.microsoft.com/office/drawing/2014/main" id="{8A7DE32C-70DF-3B4F-B221-B8778FA3F2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698" t="15917" r="16858" b="1359"/>
          <a:stretch/>
        </p:blipFill>
        <p:spPr>
          <a:xfrm>
            <a:off x="2843213" y="1091561"/>
            <a:ext cx="7229475" cy="478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77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diagram of a space flight&#10;&#10;Description automatically generated with medium confidence">
            <a:extLst>
              <a:ext uri="{FF2B5EF4-FFF2-40B4-BE49-F238E27FC236}">
                <a16:creationId xmlns:a16="http://schemas.microsoft.com/office/drawing/2014/main" id="{8F36AB1C-34D3-804C-80F8-4C6965A4A4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2" t="18996" r="9420" b="4491"/>
          <a:stretch/>
        </p:blipFill>
        <p:spPr>
          <a:xfrm>
            <a:off x="7752356" y="9777"/>
            <a:ext cx="3974525" cy="3382407"/>
          </a:xfrm>
          <a:prstGeom prst="rect">
            <a:avLst/>
          </a:prstGeom>
        </p:spPr>
      </p:pic>
      <p:pic>
        <p:nvPicPr>
          <p:cNvPr id="3" name="Picture 2" descr="A colorful map of a galaxy&#10;&#10;Description automatically generated with medium confidence">
            <a:extLst>
              <a:ext uri="{FF2B5EF4-FFF2-40B4-BE49-F238E27FC236}">
                <a16:creationId xmlns:a16="http://schemas.microsoft.com/office/drawing/2014/main" id="{F39CB88F-D38C-0D4E-BCA0-800E30B63D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4" t="14737" r="11011" b="2115"/>
          <a:stretch/>
        </p:blipFill>
        <p:spPr>
          <a:xfrm>
            <a:off x="3563500" y="981903"/>
            <a:ext cx="4299706" cy="4150666"/>
          </a:xfrm>
          <a:prstGeom prst="rect">
            <a:avLst/>
          </a:prstGeom>
        </p:spPr>
      </p:pic>
      <p:pic>
        <p:nvPicPr>
          <p:cNvPr id="31" name="Picture 30" descr="A colorful map of a solar system&#10;&#10;Description automatically generated">
            <a:extLst>
              <a:ext uri="{FF2B5EF4-FFF2-40B4-BE49-F238E27FC236}">
                <a16:creationId xmlns:a16="http://schemas.microsoft.com/office/drawing/2014/main" id="{67DDCF75-11A9-6549-AF4E-298A18BA95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746" r="10526"/>
          <a:stretch/>
        </p:blipFill>
        <p:spPr>
          <a:xfrm>
            <a:off x="3370643" y="1010648"/>
            <a:ext cx="4449735" cy="4361383"/>
          </a:xfrm>
          <a:prstGeom prst="rect">
            <a:avLst/>
          </a:prstGeom>
        </p:spPr>
      </p:pic>
      <p:pic>
        <p:nvPicPr>
          <p:cNvPr id="36" name="Picture 35" descr="A graph of a solar system&#10;&#10;Description automatically generated with medium confidence">
            <a:extLst>
              <a:ext uri="{FF2B5EF4-FFF2-40B4-BE49-F238E27FC236}">
                <a16:creationId xmlns:a16="http://schemas.microsoft.com/office/drawing/2014/main" id="{ECA322A7-C866-D844-9EF2-EA2573C7F3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384" b="56371"/>
          <a:stretch/>
        </p:blipFill>
        <p:spPr>
          <a:xfrm>
            <a:off x="-13207" y="1274289"/>
            <a:ext cx="3782056" cy="314248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0205" t="53316" r="3618" b="6037"/>
          <a:stretch/>
        </p:blipFill>
        <p:spPr>
          <a:xfrm>
            <a:off x="11456563" y="1382787"/>
            <a:ext cx="735437" cy="45013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61C7306-80B4-8341-B684-1DD8CA5E9F3E}"/>
              </a:ext>
            </a:extLst>
          </p:cNvPr>
          <p:cNvSpPr txBox="1"/>
          <p:nvPr/>
        </p:nvSpPr>
        <p:spPr>
          <a:xfrm>
            <a:off x="7878132" y="4212552"/>
            <a:ext cx="136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Trailing Edge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FC39C9-16C5-344C-895D-0543068498CA}"/>
              </a:ext>
            </a:extLst>
          </p:cNvPr>
          <p:cNvSpPr txBox="1"/>
          <p:nvPr/>
        </p:nvSpPr>
        <p:spPr>
          <a:xfrm>
            <a:off x="9139908" y="3934943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Backbone</a:t>
            </a:r>
          </a:p>
        </p:txBody>
      </p:sp>
      <p:pic>
        <p:nvPicPr>
          <p:cNvPr id="33" name="Picture 32" descr="A colorful diagram of a space ship&#10;&#10;Description automatically generated with medium confidence">
            <a:extLst>
              <a:ext uri="{FF2B5EF4-FFF2-40B4-BE49-F238E27FC236}">
                <a16:creationId xmlns:a16="http://schemas.microsoft.com/office/drawing/2014/main" id="{852E84B9-1C26-244B-9F4A-4BEAD51A4C85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531" t="22981" r="9417" b="10594"/>
          <a:stretch/>
        </p:blipFill>
        <p:spPr>
          <a:xfrm>
            <a:off x="7716270" y="-42961"/>
            <a:ext cx="4236266" cy="324914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9B7412E-B9C8-B640-BD72-BF2F4A2BD488}"/>
              </a:ext>
            </a:extLst>
          </p:cNvPr>
          <p:cNvSpPr txBox="1"/>
          <p:nvPr/>
        </p:nvSpPr>
        <p:spPr>
          <a:xfrm>
            <a:off x="10034758" y="3418344"/>
            <a:ext cx="14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Leading Edge</a:t>
            </a: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CA2DB320-A472-0F48-B633-36511798231F}"/>
              </a:ext>
            </a:extLst>
          </p:cNvPr>
          <p:cNvSpPr/>
          <p:nvPr/>
        </p:nvSpPr>
        <p:spPr>
          <a:xfrm rot="17407581">
            <a:off x="7525579" y="2942214"/>
            <a:ext cx="2609903" cy="150924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9" name="Right Arrow 28">
            <a:extLst>
              <a:ext uri="{FF2B5EF4-FFF2-40B4-BE49-F238E27FC236}">
                <a16:creationId xmlns:a16="http://schemas.microsoft.com/office/drawing/2014/main" id="{0B2DC9F7-BA55-964D-A63D-7E84DCDF19DA}"/>
              </a:ext>
            </a:extLst>
          </p:cNvPr>
          <p:cNvSpPr/>
          <p:nvPr/>
        </p:nvSpPr>
        <p:spPr>
          <a:xfrm rot="17142338">
            <a:off x="8847676" y="2917560"/>
            <a:ext cx="2082347" cy="178415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21 July 2021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A8C331-F003-9D40-95AB-2B40E479EFF7}"/>
              </a:ext>
            </a:extLst>
          </p:cNvPr>
          <p:cNvSpPr/>
          <p:nvPr/>
        </p:nvSpPr>
        <p:spPr>
          <a:xfrm>
            <a:off x="5394780" y="2533007"/>
            <a:ext cx="736403" cy="776253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9CF50C6-2232-624B-8454-64B937E9AA51}"/>
              </a:ext>
            </a:extLst>
          </p:cNvPr>
          <p:cNvCxnSpPr>
            <a:cxnSpLocks/>
          </p:cNvCxnSpPr>
          <p:nvPr/>
        </p:nvCxnSpPr>
        <p:spPr>
          <a:xfrm flipV="1">
            <a:off x="6131183" y="145043"/>
            <a:ext cx="1810742" cy="238796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6B5C85-91F5-3549-BAFF-23C3FBBEB659}"/>
              </a:ext>
            </a:extLst>
          </p:cNvPr>
          <p:cNvCxnSpPr>
            <a:cxnSpLocks/>
          </p:cNvCxnSpPr>
          <p:nvPr/>
        </p:nvCxnSpPr>
        <p:spPr>
          <a:xfrm flipV="1">
            <a:off x="6131183" y="2875086"/>
            <a:ext cx="1824904" cy="4341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ight Arrow 34">
            <a:extLst>
              <a:ext uri="{FF2B5EF4-FFF2-40B4-BE49-F238E27FC236}">
                <a16:creationId xmlns:a16="http://schemas.microsoft.com/office/drawing/2014/main" id="{99B7ED23-4805-704A-AD59-D071E7D07F8A}"/>
              </a:ext>
            </a:extLst>
          </p:cNvPr>
          <p:cNvSpPr/>
          <p:nvPr/>
        </p:nvSpPr>
        <p:spPr>
          <a:xfrm rot="17142338">
            <a:off x="9788172" y="2605690"/>
            <a:ext cx="1538425" cy="130348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E8F6A69-D961-1C4F-A6B7-AD31EF7B5C98}"/>
              </a:ext>
            </a:extLst>
          </p:cNvPr>
          <p:cNvSpPr/>
          <p:nvPr/>
        </p:nvSpPr>
        <p:spPr>
          <a:xfrm>
            <a:off x="5171133" y="1629897"/>
            <a:ext cx="7056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SolO</a:t>
            </a:r>
            <a:endParaRPr lang="en-GB" sz="2000" b="1" cap="none" spc="50" dirty="0">
              <a:ln w="9525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3100268-50A8-ED45-BFAF-C93E20AE7971}"/>
              </a:ext>
            </a:extLst>
          </p:cNvPr>
          <p:cNvSpPr txBox="1"/>
          <p:nvPr/>
        </p:nvSpPr>
        <p:spPr>
          <a:xfrm>
            <a:off x="-52269" y="4580932"/>
            <a:ext cx="1913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Musset et al. 2021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10C9769-772F-AD44-B040-E8D2736B27DE}"/>
              </a:ext>
            </a:extLst>
          </p:cNvPr>
          <p:cNvSpPr/>
          <p:nvPr/>
        </p:nvSpPr>
        <p:spPr>
          <a:xfrm>
            <a:off x="6930409" y="2209561"/>
            <a:ext cx="5982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PSP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CDB0790-A838-5649-8066-130ACFED9E3A}"/>
              </a:ext>
            </a:extLst>
          </p:cNvPr>
          <p:cNvSpPr/>
          <p:nvPr/>
        </p:nvSpPr>
        <p:spPr>
          <a:xfrm>
            <a:off x="7051282" y="2566991"/>
            <a:ext cx="7809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Wind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4926B30-CB27-5C4B-92F0-1FDC64103FD1}"/>
              </a:ext>
            </a:extLst>
          </p:cNvPr>
          <p:cNvSpPr/>
          <p:nvPr/>
        </p:nvSpPr>
        <p:spPr>
          <a:xfrm>
            <a:off x="6455555" y="4204918"/>
            <a:ext cx="11420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Stereo 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411B441-A9B8-4943-A097-84FB8BDF4446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0275" t="13442" r="3557" b="48722"/>
          <a:stretch/>
        </p:blipFill>
        <p:spPr>
          <a:xfrm>
            <a:off x="2975141" y="1178037"/>
            <a:ext cx="705641" cy="4026603"/>
          </a:xfrm>
          <a:prstGeom prst="rect">
            <a:avLst/>
          </a:prstGeom>
        </p:spPr>
      </p:pic>
      <p:pic>
        <p:nvPicPr>
          <p:cNvPr id="43" name="Picture 42" descr="A diagram of a space flight&#10;&#10;Description automatically generated with medium confidence">
            <a:extLst>
              <a:ext uri="{FF2B5EF4-FFF2-40B4-BE49-F238E27FC236}">
                <a16:creationId xmlns:a16="http://schemas.microsoft.com/office/drawing/2014/main" id="{1946A67F-DCDB-D142-9700-A4D51761BD3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0100" t="7172" r="26356" b="80671"/>
          <a:stretch/>
        </p:blipFill>
        <p:spPr>
          <a:xfrm>
            <a:off x="8448593" y="4522839"/>
            <a:ext cx="3076635" cy="158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04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3FB9-3E38-4445-B565-48D48FCA7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918" y="0"/>
            <a:ext cx="10515600" cy="1094674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  <a:cs typeface="Calibri" panose="020F0502020204030204" pitchFamily="34" charset="0"/>
              </a:rPr>
              <a:t>Solar Radio Bursts</a:t>
            </a:r>
          </a:p>
        </p:txBody>
      </p:sp>
      <p:pic>
        <p:nvPicPr>
          <p:cNvPr id="9" name="Content Placeholder 8" descr="Diagram, schematic&#10;&#10;Description automatically generated">
            <a:extLst>
              <a:ext uri="{FF2B5EF4-FFF2-40B4-BE49-F238E27FC236}">
                <a16:creationId xmlns:a16="http://schemas.microsoft.com/office/drawing/2014/main" id="{9E175D7B-F6B0-8D4A-A649-18F843E532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3190" y="1152401"/>
            <a:ext cx="10515600" cy="4327266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78F905-6644-E44F-92D0-17258271EBF2}"/>
              </a:ext>
            </a:extLst>
          </p:cNvPr>
          <p:cNvSpPr txBox="1"/>
          <p:nvPr/>
        </p:nvSpPr>
        <p:spPr>
          <a:xfrm>
            <a:off x="8867879" y="5539980"/>
            <a:ext cx="30203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0" i="1" dirty="0">
                <a:effectLst/>
                <a:latin typeface="Open Sans" panose="020B0606030504020204" pitchFamily="34" charset="0"/>
              </a:rPr>
              <a:t>Dynamic spectra source  - </a:t>
            </a:r>
            <a:r>
              <a:rPr lang="en-GB" sz="1000" b="0" i="1" dirty="0" err="1">
                <a:effectLst/>
                <a:latin typeface="Open Sans" panose="020B0606030504020204" pitchFamily="34" charset="0"/>
              </a:rPr>
              <a:t>Gopalswamy</a:t>
            </a:r>
            <a:r>
              <a:rPr lang="en-GB" sz="1000" b="0" i="1" dirty="0">
                <a:effectLst/>
                <a:latin typeface="Open Sans" panose="020B0606030504020204" pitchFamily="34" charset="0"/>
              </a:rPr>
              <a:t> et al. 2019</a:t>
            </a:r>
            <a:endParaRPr lang="en-ES" sz="1000" dirty="0"/>
          </a:p>
        </p:txBody>
      </p:sp>
    </p:spTree>
    <p:extLst>
      <p:ext uri="{BB962C8B-B14F-4D97-AF65-F5344CB8AC3E}">
        <p14:creationId xmlns:p14="http://schemas.microsoft.com/office/powerpoint/2010/main" val="32785519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olorful diagram of a planet&#10;&#10;Description automatically generated with medium confidence">
            <a:extLst>
              <a:ext uri="{FF2B5EF4-FFF2-40B4-BE49-F238E27FC236}">
                <a16:creationId xmlns:a16="http://schemas.microsoft.com/office/drawing/2014/main" id="{62275802-D72C-7148-BD6C-4A5CFB4703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03" r="9574" b="2818"/>
          <a:stretch/>
        </p:blipFill>
        <p:spPr>
          <a:xfrm>
            <a:off x="12345205" y="316100"/>
            <a:ext cx="3541569" cy="3112900"/>
          </a:xfrm>
          <a:prstGeom prst="rect">
            <a:avLst/>
          </a:prstGeom>
        </p:spPr>
      </p:pic>
      <p:pic>
        <p:nvPicPr>
          <p:cNvPr id="38" name="Picture 37" descr="A graph of a solar system&#10;&#10;Description automatically generated with medium confidence">
            <a:extLst>
              <a:ext uri="{FF2B5EF4-FFF2-40B4-BE49-F238E27FC236}">
                <a16:creationId xmlns:a16="http://schemas.microsoft.com/office/drawing/2014/main" id="{8D5015D1-4001-5447-BA3F-80C2BEEBCE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53" t="45304" r="3938"/>
          <a:stretch/>
        </p:blipFill>
        <p:spPr>
          <a:xfrm>
            <a:off x="795507" y="1245051"/>
            <a:ext cx="4246627" cy="4604736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75" t="13442" r="1896" b="48722"/>
          <a:stretch/>
        </p:blipFill>
        <p:spPr>
          <a:xfrm>
            <a:off x="5340704" y="136869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11 July 2021Backbone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3A3DB3E-D7FC-0246-A597-4A26A57EFE8B}"/>
              </a:ext>
            </a:extLst>
          </p:cNvPr>
          <p:cNvGrpSpPr/>
          <p:nvPr/>
        </p:nvGrpSpPr>
        <p:grpSpPr>
          <a:xfrm>
            <a:off x="6056633" y="1140290"/>
            <a:ext cx="5292824" cy="4667341"/>
            <a:chOff x="6016826" y="1140290"/>
            <a:chExt cx="4572187" cy="4184172"/>
          </a:xfrm>
        </p:grpSpPr>
        <p:pic>
          <p:nvPicPr>
            <p:cNvPr id="10" name="Picture 9" descr="A colorful map of a space ship&#10;&#10;Description automatically generated">
              <a:extLst>
                <a:ext uri="{FF2B5EF4-FFF2-40B4-BE49-F238E27FC236}">
                  <a16:creationId xmlns:a16="http://schemas.microsoft.com/office/drawing/2014/main" id="{175C0940-50B6-F64D-B66D-3BB32229C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224" t="13653" r="11062"/>
            <a:stretch/>
          </p:blipFill>
          <p:spPr>
            <a:xfrm>
              <a:off x="6016826" y="1140290"/>
              <a:ext cx="4201959" cy="4184172"/>
            </a:xfrm>
            <a:prstGeom prst="rect">
              <a:avLst/>
            </a:prstGeom>
          </p:spPr>
        </p:pic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71F9375-D3E7-6F4D-9DF2-ADAE0AEF6544}"/>
                </a:ext>
              </a:extLst>
            </p:cNvPr>
            <p:cNvSpPr/>
            <p:nvPr/>
          </p:nvSpPr>
          <p:spPr>
            <a:xfrm>
              <a:off x="7743937" y="1758026"/>
              <a:ext cx="705641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 err="1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SolO</a:t>
              </a:r>
              <a:endPara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BD258F4-1FE0-9946-B6A6-28C812AA2B23}"/>
                </a:ext>
              </a:extLst>
            </p:cNvPr>
            <p:cNvSpPr/>
            <p:nvPr/>
          </p:nvSpPr>
          <p:spPr>
            <a:xfrm>
              <a:off x="9235582" y="2277364"/>
              <a:ext cx="598242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PSP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0103544-1876-F54E-832E-085ADB90A0DA}"/>
                </a:ext>
              </a:extLst>
            </p:cNvPr>
            <p:cNvSpPr/>
            <p:nvPr/>
          </p:nvSpPr>
          <p:spPr>
            <a:xfrm>
              <a:off x="9808029" y="2749818"/>
              <a:ext cx="78098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Wind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6739F7F1-AAC8-BD46-9533-17CF9C9978FF}"/>
                </a:ext>
              </a:extLst>
            </p:cNvPr>
            <p:cNvSpPr/>
            <p:nvPr/>
          </p:nvSpPr>
          <p:spPr>
            <a:xfrm>
              <a:off x="8869174" y="4204294"/>
              <a:ext cx="114204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GB" sz="2000" b="1" cap="none" spc="50" dirty="0">
                  <a:ln w="9525" cmpd="sng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chemeClr val="accent1">
                        <a:alpha val="40000"/>
                      </a:schemeClr>
                    </a:glow>
                  </a:effectLst>
                </a:rPr>
                <a:t>Stereo A</a:t>
              </a: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B19C28FB-33A7-A94A-8A3B-E08ADE4B71EA}"/>
              </a:ext>
            </a:extLst>
          </p:cNvPr>
          <p:cNvSpPr txBox="1"/>
          <p:nvPr/>
        </p:nvSpPr>
        <p:spPr>
          <a:xfrm>
            <a:off x="0" y="5795264"/>
            <a:ext cx="1913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Musset et al. 2021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8585381" y="5795264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3548326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2">
            <a:extLst>
              <a:ext uri="{FF2B5EF4-FFF2-40B4-BE49-F238E27FC236}">
                <a16:creationId xmlns:a16="http://schemas.microsoft.com/office/drawing/2014/main" id="{BEEE0168-DDBC-5D46-BABC-D5334EF2D3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29" t="14699" r="19206"/>
          <a:stretch/>
        </p:blipFill>
        <p:spPr>
          <a:xfrm>
            <a:off x="2896006" y="962099"/>
            <a:ext cx="6713201" cy="5030198"/>
          </a:xfrm>
          <a:prstGeom prst="rect">
            <a:avLst/>
          </a:prstGeom>
        </p:spPr>
      </p:pic>
      <p:pic>
        <p:nvPicPr>
          <p:cNvPr id="13" name="Picture 12" descr="A colorful diagram of a planet&#10;&#10;Description automatically generated with medium confidence">
            <a:extLst>
              <a:ext uri="{FF2B5EF4-FFF2-40B4-BE49-F238E27FC236}">
                <a16:creationId xmlns:a16="http://schemas.microsoft.com/office/drawing/2014/main" id="{62275802-D72C-7148-BD6C-4A5CFB4703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703" r="9574" b="2818"/>
          <a:stretch/>
        </p:blipFill>
        <p:spPr>
          <a:xfrm>
            <a:off x="12272407" y="-594351"/>
            <a:ext cx="3541569" cy="3112900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11 July 2021 Leading edge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2004250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669BE8-80BF-CB46-808A-8C996B17EC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83" t="13958" r="27455"/>
          <a:stretch/>
        </p:blipFill>
        <p:spPr>
          <a:xfrm>
            <a:off x="3200400" y="833187"/>
            <a:ext cx="5417165" cy="5237762"/>
          </a:xfrm>
          <a:prstGeom prst="rect">
            <a:avLst/>
          </a:prstGeom>
        </p:spPr>
      </p:pic>
      <p:pic>
        <p:nvPicPr>
          <p:cNvPr id="13" name="Picture 12" descr="A colorful diagram of a planet&#10;&#10;Description automatically generated with medium confidence">
            <a:extLst>
              <a:ext uri="{FF2B5EF4-FFF2-40B4-BE49-F238E27FC236}">
                <a16:creationId xmlns:a16="http://schemas.microsoft.com/office/drawing/2014/main" id="{62275802-D72C-7148-BD6C-4A5CFB4703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703" r="9574" b="2818"/>
          <a:stretch/>
        </p:blipFill>
        <p:spPr>
          <a:xfrm>
            <a:off x="12345205" y="316100"/>
            <a:ext cx="3541569" cy="3112900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11 July 2021 Backbone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36071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olorful diagram of a planet&#10;&#10;Description automatically generated with medium confidence">
            <a:extLst>
              <a:ext uri="{FF2B5EF4-FFF2-40B4-BE49-F238E27FC236}">
                <a16:creationId xmlns:a16="http://schemas.microsoft.com/office/drawing/2014/main" id="{62275802-D72C-7148-BD6C-4A5CFB4703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03" r="9574" b="2818"/>
          <a:stretch/>
        </p:blipFill>
        <p:spPr>
          <a:xfrm>
            <a:off x="12345205" y="316100"/>
            <a:ext cx="3541569" cy="3112900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75" t="13442" r="1896" b="48722"/>
          <a:stretch/>
        </p:blipFill>
        <p:spPr>
          <a:xfrm>
            <a:off x="745473" y="1351150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11 July 2021 Trailing edge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B5A1AC-C216-6D4F-9166-12B5EF20956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540" t="15292" r="20935"/>
          <a:stretch/>
        </p:blipFill>
        <p:spPr>
          <a:xfrm>
            <a:off x="2725004" y="1306498"/>
            <a:ext cx="6333272" cy="475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2813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olorful diagram of a planet&#10;&#10;Description automatically generated with medium confidence">
            <a:extLst>
              <a:ext uri="{FF2B5EF4-FFF2-40B4-BE49-F238E27FC236}">
                <a16:creationId xmlns:a16="http://schemas.microsoft.com/office/drawing/2014/main" id="{62275802-D72C-7148-BD6C-4A5CFB4703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703" r="9574" b="2818"/>
          <a:stretch/>
        </p:blipFill>
        <p:spPr>
          <a:xfrm>
            <a:off x="12345205" y="316100"/>
            <a:ext cx="3541569" cy="3112900"/>
          </a:xfrm>
          <a:prstGeom prst="rect">
            <a:avLst/>
          </a:prstGeom>
        </p:spPr>
      </p:pic>
      <p:pic>
        <p:nvPicPr>
          <p:cNvPr id="49" name="Picture 48" descr="A diagram of a space flight&#10;&#10;Description automatically generated with medium confidence">
            <a:extLst>
              <a:ext uri="{FF2B5EF4-FFF2-40B4-BE49-F238E27FC236}">
                <a16:creationId xmlns:a16="http://schemas.microsoft.com/office/drawing/2014/main" id="{D70CD6D8-71D2-F74A-8D07-0239384606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6" t="19626" r="9465" b="5710"/>
          <a:stretch/>
        </p:blipFill>
        <p:spPr>
          <a:xfrm>
            <a:off x="7770418" y="82646"/>
            <a:ext cx="3714057" cy="3143702"/>
          </a:xfrm>
          <a:prstGeom prst="rect">
            <a:avLst/>
          </a:prstGeom>
        </p:spPr>
      </p:pic>
      <p:pic>
        <p:nvPicPr>
          <p:cNvPr id="10" name="Picture 9" descr="A colorful map of a space ship&#10;&#10;Description automatically generated">
            <a:extLst>
              <a:ext uri="{FF2B5EF4-FFF2-40B4-BE49-F238E27FC236}">
                <a16:creationId xmlns:a16="http://schemas.microsoft.com/office/drawing/2014/main" id="{175C0940-50B6-F64D-B66D-3BB32229C3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4" t="13653" r="11062"/>
          <a:stretch/>
        </p:blipFill>
        <p:spPr>
          <a:xfrm>
            <a:off x="3682318" y="1327911"/>
            <a:ext cx="4201959" cy="4184172"/>
          </a:xfrm>
          <a:prstGeom prst="rect">
            <a:avLst/>
          </a:prstGeom>
        </p:spPr>
      </p:pic>
      <p:pic>
        <p:nvPicPr>
          <p:cNvPr id="47" name="Picture 46" descr="A map of a solar system&#10;&#10;Description automatically generated">
            <a:extLst>
              <a:ext uri="{FF2B5EF4-FFF2-40B4-BE49-F238E27FC236}">
                <a16:creationId xmlns:a16="http://schemas.microsoft.com/office/drawing/2014/main" id="{CBFFE32C-6C86-2C4D-8E11-C0CC89A50E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663" t="15642" r="11223"/>
          <a:stretch/>
        </p:blipFill>
        <p:spPr>
          <a:xfrm>
            <a:off x="3637295" y="1316040"/>
            <a:ext cx="4403229" cy="4364165"/>
          </a:xfrm>
          <a:prstGeom prst="rect">
            <a:avLst/>
          </a:prstGeom>
        </p:spPr>
      </p:pic>
      <p:pic>
        <p:nvPicPr>
          <p:cNvPr id="38" name="Picture 37" descr="A graph of a solar system&#10;&#10;Description automatically generated with medium confidence">
            <a:extLst>
              <a:ext uri="{FF2B5EF4-FFF2-40B4-BE49-F238E27FC236}">
                <a16:creationId xmlns:a16="http://schemas.microsoft.com/office/drawing/2014/main" id="{8D5015D1-4001-5447-BA3F-80C2BEEBCEE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853" t="45304" r="3938"/>
          <a:stretch/>
        </p:blipFill>
        <p:spPr>
          <a:xfrm>
            <a:off x="0" y="2034645"/>
            <a:ext cx="3033969" cy="3289817"/>
          </a:xfrm>
          <a:prstGeom prst="rect">
            <a:avLst/>
          </a:prstGeom>
        </p:spPr>
      </p:pic>
      <p:pic>
        <p:nvPicPr>
          <p:cNvPr id="23" name="Picture 22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9552BBDD-F6B8-D24D-91B4-20B3DCA3100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275" t="13442" r="1896" b="48722"/>
          <a:stretch/>
        </p:blipFill>
        <p:spPr>
          <a:xfrm>
            <a:off x="2982857" y="1406695"/>
            <a:ext cx="895782" cy="402660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0E5F64-BC80-884D-9A0D-C295A348CA4D}"/>
              </a:ext>
            </a:extLst>
          </p:cNvPr>
          <p:cNvSpPr txBox="1"/>
          <p:nvPr/>
        </p:nvSpPr>
        <p:spPr>
          <a:xfrm>
            <a:off x="9583487" y="6395466"/>
            <a:ext cx="2489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>
                <a:solidFill>
                  <a:schemeClr val="accent1"/>
                </a:solidFill>
              </a:rPr>
              <a:t>Cañizares et al. (in prep)</a:t>
            </a:r>
            <a:endParaRPr lang="en-ES"/>
          </a:p>
        </p:txBody>
      </p:sp>
      <p:pic>
        <p:nvPicPr>
          <p:cNvPr id="22" name="Picture 21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DBEF53C8-0EA6-114E-BB01-987F6FB4E3D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205" t="53316" r="3592" b="6037"/>
          <a:stretch/>
        </p:blipFill>
        <p:spPr>
          <a:xfrm>
            <a:off x="11456953" y="1397914"/>
            <a:ext cx="738493" cy="45013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61C7306-80B4-8341-B684-1DD8CA5E9F3E}"/>
              </a:ext>
            </a:extLst>
          </p:cNvPr>
          <p:cNvSpPr txBox="1"/>
          <p:nvPr/>
        </p:nvSpPr>
        <p:spPr>
          <a:xfrm>
            <a:off x="8111754" y="3635352"/>
            <a:ext cx="136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Trailing Edge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FC39C9-16C5-344C-895D-0543068498CA}"/>
              </a:ext>
            </a:extLst>
          </p:cNvPr>
          <p:cNvSpPr txBox="1"/>
          <p:nvPr/>
        </p:nvSpPr>
        <p:spPr>
          <a:xfrm>
            <a:off x="9221212" y="3482014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Backbone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B7412E-B9C8-B640-BD72-BF2F4A2BD488}"/>
              </a:ext>
            </a:extLst>
          </p:cNvPr>
          <p:cNvSpPr txBox="1"/>
          <p:nvPr/>
        </p:nvSpPr>
        <p:spPr>
          <a:xfrm>
            <a:off x="10071562" y="3313457"/>
            <a:ext cx="14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Leading Edge</a:t>
            </a:r>
          </a:p>
        </p:txBody>
      </p:sp>
      <p:sp>
        <p:nvSpPr>
          <p:cNvPr id="28" name="Right Arrow 27">
            <a:extLst>
              <a:ext uri="{FF2B5EF4-FFF2-40B4-BE49-F238E27FC236}">
                <a16:creationId xmlns:a16="http://schemas.microsoft.com/office/drawing/2014/main" id="{CA2DB320-A472-0F48-B633-36511798231F}"/>
              </a:ext>
            </a:extLst>
          </p:cNvPr>
          <p:cNvSpPr/>
          <p:nvPr/>
        </p:nvSpPr>
        <p:spPr>
          <a:xfrm rot="17407581">
            <a:off x="8026550" y="2579043"/>
            <a:ext cx="2027723" cy="155283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29" name="Right Arrow 28">
            <a:extLst>
              <a:ext uri="{FF2B5EF4-FFF2-40B4-BE49-F238E27FC236}">
                <a16:creationId xmlns:a16="http://schemas.microsoft.com/office/drawing/2014/main" id="{0B2DC9F7-BA55-964D-A63D-7E84DCDF19DA}"/>
              </a:ext>
            </a:extLst>
          </p:cNvPr>
          <p:cNvSpPr/>
          <p:nvPr/>
        </p:nvSpPr>
        <p:spPr>
          <a:xfrm rot="17142338">
            <a:off x="8770900" y="2588419"/>
            <a:ext cx="1578487" cy="163956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30" name="Right Arrow 29">
            <a:extLst>
              <a:ext uri="{FF2B5EF4-FFF2-40B4-BE49-F238E27FC236}">
                <a16:creationId xmlns:a16="http://schemas.microsoft.com/office/drawing/2014/main" id="{99E3BDB2-C5B0-8D41-851C-E9DC63293E28}"/>
              </a:ext>
            </a:extLst>
          </p:cNvPr>
          <p:cNvSpPr/>
          <p:nvPr/>
        </p:nvSpPr>
        <p:spPr>
          <a:xfrm rot="15472061">
            <a:off x="9854927" y="2699262"/>
            <a:ext cx="1302230" cy="115936"/>
          </a:xfrm>
          <a:prstGeom prst="rightArrow">
            <a:avLst>
              <a:gd name="adj1" fmla="val 19767"/>
              <a:gd name="adj2" fmla="val 92573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F89E6DF-CB0D-7746-AD3E-E2828B49D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055" y="-88325"/>
            <a:ext cx="10515600" cy="1325563"/>
          </a:xfrm>
        </p:spPr>
        <p:txBody>
          <a:bodyPr/>
          <a:lstStyle/>
          <a:p>
            <a:r>
              <a:rPr lang="en-IE" dirty="0"/>
              <a:t>11 July 2021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A8C331-F003-9D40-95AB-2B40E479EFF7}"/>
              </a:ext>
            </a:extLst>
          </p:cNvPr>
          <p:cNvSpPr/>
          <p:nvPr/>
        </p:nvSpPr>
        <p:spPr>
          <a:xfrm>
            <a:off x="5743558" y="2779601"/>
            <a:ext cx="736403" cy="776253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9CF50C6-2232-624B-8454-64B937E9AA51}"/>
              </a:ext>
            </a:extLst>
          </p:cNvPr>
          <p:cNvCxnSpPr>
            <a:cxnSpLocks/>
          </p:cNvCxnSpPr>
          <p:nvPr/>
        </p:nvCxnSpPr>
        <p:spPr>
          <a:xfrm flipV="1">
            <a:off x="6479961" y="391637"/>
            <a:ext cx="1810742" cy="238796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6B5C85-91F5-3549-BAFF-23C3FBBEB659}"/>
              </a:ext>
            </a:extLst>
          </p:cNvPr>
          <p:cNvCxnSpPr>
            <a:cxnSpLocks/>
          </p:cNvCxnSpPr>
          <p:nvPr/>
        </p:nvCxnSpPr>
        <p:spPr>
          <a:xfrm flipV="1">
            <a:off x="6479961" y="3121680"/>
            <a:ext cx="1824904" cy="4341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071F9375-D3E7-6F4D-9DF2-ADAE0AEF6544}"/>
              </a:ext>
            </a:extLst>
          </p:cNvPr>
          <p:cNvSpPr/>
          <p:nvPr/>
        </p:nvSpPr>
        <p:spPr>
          <a:xfrm>
            <a:off x="5409429" y="1945647"/>
            <a:ext cx="70564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 err="1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SolO</a:t>
            </a:r>
            <a:endParaRPr lang="en-GB" sz="2000" b="1" cap="none" spc="50" dirty="0">
              <a:ln w="9525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BD258F4-1FE0-9946-B6A6-28C812AA2B23}"/>
              </a:ext>
            </a:extLst>
          </p:cNvPr>
          <p:cNvSpPr/>
          <p:nvPr/>
        </p:nvSpPr>
        <p:spPr>
          <a:xfrm>
            <a:off x="6901074" y="2464985"/>
            <a:ext cx="59824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PSP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0103544-1876-F54E-832E-085ADB90A0DA}"/>
              </a:ext>
            </a:extLst>
          </p:cNvPr>
          <p:cNvSpPr/>
          <p:nvPr/>
        </p:nvSpPr>
        <p:spPr>
          <a:xfrm>
            <a:off x="7473521" y="2937439"/>
            <a:ext cx="78098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Wind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739F7F1-AAC8-BD46-9533-17CF9C9978FF}"/>
              </a:ext>
            </a:extLst>
          </p:cNvPr>
          <p:cNvSpPr/>
          <p:nvPr/>
        </p:nvSpPr>
        <p:spPr>
          <a:xfrm>
            <a:off x="6534666" y="4391915"/>
            <a:ext cx="11420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0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Stereo 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19C28FB-33A7-A94A-8A3B-E08ADE4B71EA}"/>
              </a:ext>
            </a:extLst>
          </p:cNvPr>
          <p:cNvSpPr txBox="1"/>
          <p:nvPr/>
        </p:nvSpPr>
        <p:spPr>
          <a:xfrm>
            <a:off x="-17493" y="5139796"/>
            <a:ext cx="1913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Musset et al. 2021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2195E5A-6F6D-F540-803C-B0F6F533F5F8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51" name="Picture 50" descr="A diagram of a space flight&#10;&#10;Description automatically generated with medium confidence">
            <a:extLst>
              <a:ext uri="{FF2B5EF4-FFF2-40B4-BE49-F238E27FC236}">
                <a16:creationId xmlns:a16="http://schemas.microsoft.com/office/drawing/2014/main" id="{E5D33258-C6F2-564E-8D76-91CDBB2234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100" t="7172" r="26356" b="80671"/>
          <a:stretch/>
        </p:blipFill>
        <p:spPr>
          <a:xfrm>
            <a:off x="8414996" y="4319209"/>
            <a:ext cx="3076635" cy="1588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08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A64398-D61D-B244-9B51-3ABE5268BC4D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8301DD-0CC2-AE48-9C48-A70CA4B77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F84353E-812C-F543-80AF-CAD0E8909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45AD08DD-D960-FE49-913B-6E423905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39A13D-898F-994F-BC51-11897C7E7622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58A828B-940E-9943-B3D7-EEAFEAE6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Scattering Analysis</a:t>
            </a:r>
          </a:p>
        </p:txBody>
      </p:sp>
      <p:pic>
        <p:nvPicPr>
          <p:cNvPr id="3" name="Picture 2" descr="A graph of a graph showing a line of a graph&#10;&#10;Description automatically generated with medium confidence">
            <a:extLst>
              <a:ext uri="{FF2B5EF4-FFF2-40B4-BE49-F238E27FC236}">
                <a16:creationId xmlns:a16="http://schemas.microsoft.com/office/drawing/2014/main" id="{0A61E974-D9C3-4340-88C6-615853C661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2813" y="1325563"/>
            <a:ext cx="6959862" cy="450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38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iagram&#10;&#10;Description automatically generated">
            <a:extLst>
              <a:ext uri="{FF2B5EF4-FFF2-40B4-BE49-F238E27FC236}">
                <a16:creationId xmlns:a16="http://schemas.microsoft.com/office/drawing/2014/main" id="{28471F9C-7BAE-F348-8D2F-3155B9F621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564" r="8125"/>
          <a:stretch/>
        </p:blipFill>
        <p:spPr>
          <a:xfrm>
            <a:off x="4360983" y="136946"/>
            <a:ext cx="7681624" cy="572794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A64398-D61D-B244-9B51-3ABE5268BC4D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8301DD-0CC2-AE48-9C48-A70CA4B77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F84353E-812C-F543-80AF-CAD0E8909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45AD08DD-D960-FE49-913B-6E423905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D58A828B-940E-9943-B3D7-EEAFEAE6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S" dirty="0"/>
              <a:t>Scattering Analysis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DB8F231-16A8-1848-9F0D-E696E4F1E359}"/>
                  </a:ext>
                </a:extLst>
              </p:cNvPr>
              <p:cNvSpPr txBox="1"/>
              <p:nvPr/>
            </p:nvSpPr>
            <p:spPr>
              <a:xfrm>
                <a:off x="704918" y="3988820"/>
                <a:ext cx="4090672" cy="8118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𝜏</m:t>
                      </m:r>
                      <m:d>
                        <m:d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d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  <m:sup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𝐴𝑈</m:t>
                          </m:r>
                        </m:sup>
                        <m:e>
                          <m:f>
                            <m:f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ad>
                                <m:radPr>
                                  <m:degHide m:val="on"/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𝜋</m:t>
                                  </m:r>
                                </m:e>
                              </m:rad>
                            </m:num>
                            <m:den>
                              <m: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f>
                            <m:f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𝑝𝑒</m:t>
                                  </m:r>
                                </m:sub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p>
                              </m:sSubSup>
                              <m:d>
                                <m:d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Sup>
                                        <m:sSubSupPr>
                                          <m:ctrlP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sSup>
                                            <m:sSupPr>
                                              <m:ctrlPr>
                                                <a:rPr lang="es-E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s-E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e>
                                            <m:sup>
                                              <m:r>
                                                <a:rPr lang="es-E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  <m: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  <m:t>𝑝𝑒</m:t>
                                          </m:r>
                                        </m:sub>
                                        <m:sup>
                                          <m: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bSup>
                                      <m:d>
                                        <m:dPr>
                                          <m:ctrlP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s-ES" b="0" i="1" smtClean="0">
                                              <a:latin typeface="Cambria Math" panose="02040503050406030204" pitchFamily="18" charset="0"/>
                                            </a:rPr>
                                            <m:t>𝑟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  <m:d>
                            <m:dPr>
                              <m:ctrlPr>
                                <a:rPr lang="es-E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𝜖</m:t>
                                      </m:r>
                                    </m:e>
                                    <m:sup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s-E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</m:e>
                          </m:d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𝑑𝑟</m:t>
                          </m:r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en-IE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DB8F231-16A8-1848-9F0D-E696E4F1E3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918" y="3988820"/>
                <a:ext cx="4090672" cy="811825"/>
              </a:xfrm>
              <a:prstGeom prst="rect">
                <a:avLst/>
              </a:prstGeom>
              <a:blipFill>
                <a:blip r:embed="rId7"/>
                <a:stretch>
                  <a:fillRect l="-4644" t="-134848" r="-1858" b="-181818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>
            <a:extLst>
              <a:ext uri="{FF2B5EF4-FFF2-40B4-BE49-F238E27FC236}">
                <a16:creationId xmlns:a16="http://schemas.microsoft.com/office/drawing/2014/main" id="{AACD0D1E-5C0E-B14B-8E55-01547098047A}"/>
              </a:ext>
            </a:extLst>
          </p:cNvPr>
          <p:cNvSpPr txBox="1"/>
          <p:nvPr/>
        </p:nvSpPr>
        <p:spPr>
          <a:xfrm>
            <a:off x="9703426" y="5618667"/>
            <a:ext cx="20871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000" dirty="0" err="1"/>
              <a:t>Kontar</a:t>
            </a:r>
            <a:r>
              <a:rPr lang="en-IE" sz="2000" dirty="0"/>
              <a:t> et al. 2019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B2238E-39DF-1C4B-89F2-388D7A723AF2}"/>
              </a:ext>
            </a:extLst>
          </p:cNvPr>
          <p:cNvSpPr txBox="1"/>
          <p:nvPr/>
        </p:nvSpPr>
        <p:spPr>
          <a:xfrm>
            <a:off x="2069871" y="4937591"/>
            <a:ext cx="24232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2000" dirty="0" err="1"/>
              <a:t>Chrysaphi</a:t>
            </a:r>
            <a:r>
              <a:rPr lang="en-IE" sz="2000" dirty="0"/>
              <a:t> et al.  2018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BD642AA-C124-F547-B2F6-14C80926B89A}"/>
                  </a:ext>
                </a:extLst>
              </p:cNvPr>
              <p:cNvSpPr txBox="1"/>
              <p:nvPr/>
            </p:nvSpPr>
            <p:spPr>
              <a:xfrm>
                <a:off x="10275057" y="2803513"/>
                <a:ext cx="6336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s-ES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IE" dirty="0"/>
                  <a:t> = 1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BD642AA-C124-F547-B2F6-14C80926B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5057" y="2803513"/>
                <a:ext cx="633635" cy="369332"/>
              </a:xfrm>
              <a:prstGeom prst="rect">
                <a:avLst/>
              </a:prstGeom>
              <a:blipFill>
                <a:blip r:embed="rId8"/>
                <a:stretch>
                  <a:fillRect t="-6667" r="-8000" b="-26667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381AB26-37D6-F24E-B841-30DFB18E2672}"/>
                  </a:ext>
                </a:extLst>
              </p:cNvPr>
              <p:cNvSpPr txBox="1"/>
              <p:nvPr/>
            </p:nvSpPr>
            <p:spPr>
              <a:xfrm>
                <a:off x="6477674" y="2408405"/>
                <a:ext cx="837344" cy="39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s-ES" b="0" i="1" smtClean="0">
                              <a:latin typeface="Cambria Math" panose="02040503050406030204" pitchFamily="18" charset="0"/>
                            </a:rPr>
                            <m:t>𝑝𝑒</m:t>
                          </m:r>
                        </m:sub>
                      </m:sSub>
                      <m:r>
                        <a:rPr lang="es-E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s-E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IE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381AB26-37D6-F24E-B841-30DFB18E26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674" y="2408405"/>
                <a:ext cx="837344" cy="390748"/>
              </a:xfrm>
              <a:prstGeom prst="rect">
                <a:avLst/>
              </a:prstGeom>
              <a:blipFill>
                <a:blip r:embed="rId9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7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25D0DB3-8360-C844-9C4F-DA572F8C93BB}"/>
              </a:ext>
            </a:extLst>
          </p:cNvPr>
          <p:cNvSpPr/>
          <p:nvPr/>
        </p:nvSpPr>
        <p:spPr>
          <a:xfrm>
            <a:off x="8996379" y="2217096"/>
            <a:ext cx="2358946" cy="1912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b="0" i="0" u="sng" dirty="0">
                <a:solidFill>
                  <a:srgbClr val="484848"/>
                </a:solidFill>
                <a:effectLst/>
                <a:latin typeface="Open Sans" panose="020B0606030504020204" pitchFamily="34" charset="0"/>
                <a:hlinkClick r:id="rId2"/>
              </a:rPr>
              <a:t>doi.org/10.1051/0004-6361/202347747</a:t>
            </a:r>
            <a:endParaRPr lang="en-ES" sz="15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A64398-D61D-B244-9B51-3ABE5268BC4D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8301DD-0CC2-AE48-9C48-A70CA4B77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F84353E-812C-F543-80AF-CAD0E8909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45AD08DD-D960-FE49-913B-6E423905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A paper with text and images&#10;&#10;Description automatically generated">
            <a:extLst>
              <a:ext uri="{FF2B5EF4-FFF2-40B4-BE49-F238E27FC236}">
                <a16:creationId xmlns:a16="http://schemas.microsoft.com/office/drawing/2014/main" id="{20CC8345-71DA-3140-97A4-965292E7BC4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3810"/>
          <a:stretch/>
        </p:blipFill>
        <p:spPr>
          <a:xfrm>
            <a:off x="3222649" y="352620"/>
            <a:ext cx="5024034" cy="5225142"/>
          </a:xfrm>
          <a:prstGeom prst="rect">
            <a:avLst/>
          </a:prstGeom>
        </p:spPr>
      </p:pic>
      <p:pic>
        <p:nvPicPr>
          <p:cNvPr id="13" name="Picture 12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B1404D01-A7FE-2446-BA6F-03D878ABD6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2325" y="763814"/>
            <a:ext cx="2413000" cy="2108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1E51E48-BE78-234A-8D9C-E5203E4C4FA0}"/>
              </a:ext>
            </a:extLst>
          </p:cNvPr>
          <p:cNvSpPr txBox="1"/>
          <p:nvPr/>
        </p:nvSpPr>
        <p:spPr>
          <a:xfrm>
            <a:off x="8548099" y="5701617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0CF653-4A19-2642-8964-5C85731AE4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487" y="3508941"/>
            <a:ext cx="2192676" cy="219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5469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C1A69-6859-C145-A0EC-208325D0E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531827A-292F-4541-B306-D1708263F05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23608" y="1173390"/>
                <a:ext cx="8011658" cy="4351338"/>
              </a:xfrm>
            </p:spPr>
            <p:txBody>
              <a:bodyPr vert="horz" lIns="91440" tIns="45720" rIns="91440" bIns="45720" rtlCol="0" anchor="t">
                <a:normAutofit/>
              </a:bodyPr>
              <a:lstStyle/>
              <a:p>
                <a:r>
                  <a:rPr lang="en-US" sz="2000" dirty="0"/>
                  <a:t>Validated BELLA for </a:t>
                </a:r>
                <a:r>
                  <a:rPr lang="en-US" sz="2000" dirty="0" err="1"/>
                  <a:t>multilateration</a:t>
                </a:r>
                <a:r>
                  <a:rPr lang="en-US" sz="2000" dirty="0"/>
                  <a:t>, Cañizares et al. 2024.</a:t>
                </a:r>
              </a:p>
              <a:p>
                <a:endParaRPr lang="en-US" sz="2000" dirty="0"/>
              </a:p>
              <a:p>
                <a:r>
                  <a:rPr lang="en-US" sz="2000" dirty="0"/>
                  <a:t>BELLA </a:t>
                </a:r>
                <a:r>
                  <a:rPr lang="en-US" sz="2000" dirty="0" err="1"/>
                  <a:t>locali</a:t>
                </a:r>
                <a:r>
                  <a:rPr lang="en-GB" sz="2000" dirty="0"/>
                  <a:t>s</a:t>
                </a:r>
                <a:r>
                  <a:rPr lang="en-US" sz="2000" dirty="0"/>
                  <a:t>es sources and provides uncertainties.</a:t>
                </a:r>
              </a:p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Two Type III </a:t>
                </a:r>
                <a:r>
                  <a:rPr lang="en-US" sz="2000" dirty="0" err="1"/>
                  <a:t>multilaterated</a:t>
                </a:r>
                <a:r>
                  <a:rPr lang="en-US" sz="2000" dirty="0"/>
                  <a:t>  </a:t>
                </a:r>
              </a:p>
              <a:p>
                <a:pPr lvl="1"/>
                <a:r>
                  <a:rPr lang="en-US" sz="1600" dirty="0"/>
                  <a:t>Leading Edge</a:t>
                </a:r>
              </a:p>
              <a:p>
                <a:pPr lvl="1"/>
                <a:r>
                  <a:rPr lang="en-US" sz="1600" dirty="0"/>
                  <a:t>Backbone</a:t>
                </a:r>
              </a:p>
              <a:p>
                <a:pPr lvl="1"/>
                <a:r>
                  <a:rPr lang="en-US" sz="1600" dirty="0"/>
                  <a:t>Trailing Edge</a:t>
                </a:r>
              </a:p>
              <a:p>
                <a:pPr lvl="1"/>
                <a:endParaRPr lang="en-US" sz="1600" dirty="0"/>
              </a:p>
              <a:p>
                <a:r>
                  <a:rPr lang="en-US" sz="2000" dirty="0"/>
                  <a:t>Higher than expected electron densities -&gt; Radio scattering.</a:t>
                </a:r>
              </a:p>
              <a:p>
                <a:endParaRPr lang="en-US" sz="2000" dirty="0"/>
              </a:p>
              <a:p>
                <a:r>
                  <a:rPr lang="en-US" sz="2000" dirty="0"/>
                  <a:t>Using BELLA to obtain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IE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IE" sz="20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e>
                      <m:sup>
                        <m:r>
                          <a:rPr lang="en-IE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IE" sz="20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IE" sz="20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2000" dirty="0"/>
                  <a:t> values. </a:t>
                </a:r>
              </a:p>
              <a:p>
                <a:endParaRPr lang="en-US" sz="20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531827A-292F-4541-B306-D1708263F05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3608" y="1173390"/>
                <a:ext cx="8011658" cy="4351338"/>
              </a:xfrm>
              <a:blipFill>
                <a:blip r:embed="rId3"/>
                <a:stretch>
                  <a:fillRect l="-633" t="-1458" b="-1749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5BA64398-D61D-B244-9B51-3ABE5268BC4D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8301DD-0CC2-AE48-9C48-A70CA4B77F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F84353E-812C-F543-80AF-CAD0E8909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45AD08DD-D960-FE49-913B-6E423905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017D8AC-6555-004C-B8C8-82C3CA05F459}"/>
              </a:ext>
            </a:extLst>
          </p:cNvPr>
          <p:cNvSpPr/>
          <p:nvPr/>
        </p:nvSpPr>
        <p:spPr>
          <a:xfrm>
            <a:off x="8849858" y="436629"/>
            <a:ext cx="2358946" cy="374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b="0" i="0" dirty="0">
                <a:solidFill>
                  <a:srgbClr val="484848"/>
                </a:solidFill>
                <a:effectLst/>
                <a:latin typeface="Open Sans" panose="020B0606030504020204" pitchFamily="34" charset="0"/>
              </a:rPr>
              <a:t>BELLA PAPER</a:t>
            </a:r>
            <a:endParaRPr lang="en-ES" sz="1500" dirty="0"/>
          </a:p>
        </p:txBody>
      </p:sp>
      <p:pic>
        <p:nvPicPr>
          <p:cNvPr id="11" name="Picture 10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02D808E1-D8C0-B04A-93E1-CE40CB49CA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42325" y="763814"/>
            <a:ext cx="2413000" cy="21082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8AFE8F2-0150-9A42-AEE1-1867DED47744}"/>
              </a:ext>
            </a:extLst>
          </p:cNvPr>
          <p:cNvSpPr txBox="1"/>
          <p:nvPr/>
        </p:nvSpPr>
        <p:spPr>
          <a:xfrm>
            <a:off x="8849858" y="5682823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22A27B-955B-2B45-97F4-5CCCE8EBB6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2487" y="3508941"/>
            <a:ext cx="2192676" cy="219267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1DED04C-F935-3245-8198-F636CED43D94}"/>
              </a:ext>
            </a:extLst>
          </p:cNvPr>
          <p:cNvSpPr txBox="1"/>
          <p:nvPr/>
        </p:nvSpPr>
        <p:spPr>
          <a:xfrm>
            <a:off x="9482841" y="3164393"/>
            <a:ext cx="133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BELLA CODE</a:t>
            </a:r>
          </a:p>
        </p:txBody>
      </p:sp>
    </p:spTree>
    <p:extLst>
      <p:ext uri="{BB962C8B-B14F-4D97-AF65-F5344CB8AC3E}">
        <p14:creationId xmlns:p14="http://schemas.microsoft.com/office/powerpoint/2010/main" val="3341951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iagram, map, line&#10;&#10;Description automatically generated">
            <a:extLst>
              <a:ext uri="{FF2B5EF4-FFF2-40B4-BE49-F238E27FC236}">
                <a16:creationId xmlns:a16="http://schemas.microsoft.com/office/drawing/2014/main" id="{173544FC-716E-E8DF-847F-130DDFF1D0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320"/>
          <a:stretch/>
        </p:blipFill>
        <p:spPr>
          <a:xfrm>
            <a:off x="1257149" y="1025577"/>
            <a:ext cx="4048671" cy="40183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444DBA-6248-7B4C-8390-16CD58181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031"/>
            <a:ext cx="10515600" cy="1325563"/>
          </a:xfrm>
        </p:spPr>
        <p:txBody>
          <a:bodyPr/>
          <a:lstStyle/>
          <a:p>
            <a:r>
              <a:rPr lang="en-IE" b="1" dirty="0" err="1">
                <a:solidFill>
                  <a:schemeClr val="accent1"/>
                </a:solidFill>
              </a:rPr>
              <a:t>Multilateration</a:t>
            </a:r>
            <a:endParaRPr lang="en-IE" b="1" dirty="0">
              <a:solidFill>
                <a:schemeClr val="accent1"/>
              </a:solidFill>
              <a:cs typeface="Calibri Ligh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710C3C-D474-AA40-BB87-0039B92AE10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4987" y="5347717"/>
                <a:ext cx="5113258" cy="829245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IE" sz="1800"/>
                  <a:t>TOA – Time of arrival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IE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E" sz="1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IE" sz="1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IE" sz="18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IE" sz="18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IE" sz="1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IE" sz="18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IE" sz="1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                  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=1,2,3, …, </m:t>
                    </m:r>
                    <m:r>
                      <a:rPr lang="en-IE" sz="1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IE" sz="1800"/>
                  <a:t> </a:t>
                </a:r>
              </a:p>
              <a:p>
                <a:endParaRPr lang="en-IE" sz="1800"/>
              </a:p>
              <a:p>
                <a:endParaRPr lang="en-IE" sz="1800"/>
              </a:p>
              <a:p>
                <a:pPr marL="0" indent="0">
                  <a:buNone/>
                </a:pPr>
                <a:endParaRPr lang="en-IE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A710C3C-D474-AA40-BB87-0039B92AE10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4987" y="5347717"/>
                <a:ext cx="5113258" cy="829245"/>
              </a:xfrm>
              <a:blipFill>
                <a:blip r:embed="rId5"/>
                <a:stretch>
                  <a:fillRect l="-954" t="-66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4F34CC5A-5C79-FC4F-AEC3-69C9D760FCF6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B6F14DC-AF4C-CC43-A202-D8E0011295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97080CB1-4C1E-6E40-9D1A-7EE726AD3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F468625-0D63-7443-8CB2-F4BC45E19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diagram, map, line&#10;&#10;Description automatically generated">
            <a:extLst>
              <a:ext uri="{FF2B5EF4-FFF2-40B4-BE49-F238E27FC236}">
                <a16:creationId xmlns:a16="http://schemas.microsoft.com/office/drawing/2014/main" id="{3D65C987-8807-B447-8D1D-5C1AF974CB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1094"/>
          <a:stretch/>
        </p:blipFill>
        <p:spPr>
          <a:xfrm>
            <a:off x="7076595" y="1106259"/>
            <a:ext cx="4112313" cy="401835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6B7397-C17A-804B-9B9F-9F34D17750FB}"/>
                  </a:ext>
                </a:extLst>
              </p:cNvPr>
              <p:cNvSpPr txBox="1"/>
              <p:nvPr/>
            </p:nvSpPr>
            <p:spPr>
              <a:xfrm>
                <a:off x="6486522" y="5347718"/>
                <a:ext cx="6400800" cy="6883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IE"/>
                  <a:t>TDOA – Time difference of arrival</a:t>
                </a:r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IE" b="0" i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I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I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IE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IE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IE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IE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IE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IE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IE" i="1">
                        <a:latin typeface="Cambria Math" panose="02040503050406030204" pitchFamily="18" charset="0"/>
                      </a:rPr>
                      <m:t>                  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IE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IE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=1,2,3, …, </m:t>
                    </m:r>
                    <m:r>
                      <a:rPr lang="en-IE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IE"/>
                  <a:t>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D6B7397-C17A-804B-9B9F-9F34D17750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522" y="5347718"/>
                <a:ext cx="6400800" cy="688394"/>
              </a:xfrm>
              <a:prstGeom prst="rect">
                <a:avLst/>
              </a:prstGeom>
              <a:blipFill>
                <a:blip r:embed="rId9"/>
                <a:stretch>
                  <a:fillRect l="-762" t="-4425" b="-4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ight Arrow 5">
            <a:extLst>
              <a:ext uri="{FF2B5EF4-FFF2-40B4-BE49-F238E27FC236}">
                <a16:creationId xmlns:a16="http://schemas.microsoft.com/office/drawing/2014/main" id="{48598E92-9861-034B-901F-470D8AB4A2AA}"/>
              </a:ext>
            </a:extLst>
          </p:cNvPr>
          <p:cNvSpPr/>
          <p:nvPr/>
        </p:nvSpPr>
        <p:spPr>
          <a:xfrm rot="3857304">
            <a:off x="4812674" y="3143336"/>
            <a:ext cx="339442" cy="117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07C1DD0D-E1A4-8941-9F2C-E2865060087E}"/>
              </a:ext>
            </a:extLst>
          </p:cNvPr>
          <p:cNvSpPr/>
          <p:nvPr/>
        </p:nvSpPr>
        <p:spPr>
          <a:xfrm rot="14541997">
            <a:off x="5070368" y="3651427"/>
            <a:ext cx="339442" cy="117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2D3688-87A9-764F-8577-BB1DC12E64A8}"/>
              </a:ext>
            </a:extLst>
          </p:cNvPr>
          <p:cNvSpPr txBox="1"/>
          <p:nvPr/>
        </p:nvSpPr>
        <p:spPr>
          <a:xfrm>
            <a:off x="5259776" y="3532674"/>
            <a:ext cx="1226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Instrument</a:t>
            </a:r>
          </a:p>
          <a:p>
            <a:r>
              <a:rPr lang="en-GB" dirty="0"/>
              <a:t>cadence</a:t>
            </a:r>
            <a:endParaRPr lang="en-E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F0F5AA5-0DFC-D644-BF11-C6F687120688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217175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E0CD3D8-73D8-444D-BC15-00CB487C654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782253" y="2677456"/>
                <a:ext cx="9716770" cy="1325563"/>
              </a:xfrm>
            </p:spPr>
            <p:txBody>
              <a:bodyPr>
                <a:normAutofit fontScale="9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GB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IE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IE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  <m: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e>
                              <m: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d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I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IE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</m:d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IE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br>
                  <a:rPr lang="en-GB">
                    <a:solidFill>
                      <a:schemeClr val="tx1"/>
                    </a:solidFill>
                  </a:rPr>
                </a:br>
                <a:endParaRPr lang="en-IE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FE0CD3D8-73D8-444D-BC15-00CB487C654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782253" y="2677456"/>
                <a:ext cx="9716770" cy="13255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14613D-9941-8444-A980-B00E2E3EEB3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04573" y="7244361"/>
            <a:ext cx="10515600" cy="9592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IE" sz="3000"/>
          </a:p>
          <a:p>
            <a:endParaRPr lang="en-IE" sz="30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BEE496-94C6-B44B-8506-4050BC36F72A}"/>
              </a:ext>
            </a:extLst>
          </p:cNvPr>
          <p:cNvSpPr txBox="1">
            <a:spLocks/>
          </p:cNvSpPr>
          <p:nvPr/>
        </p:nvSpPr>
        <p:spPr>
          <a:xfrm>
            <a:off x="891036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Bayesian </a:t>
            </a:r>
            <a:r>
              <a:rPr lang="en-IE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multilateration</a:t>
            </a:r>
            <a:endParaRPr lang="en-I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9A68FA-5CAD-AC4B-9580-0E0C865E4D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9DAAC10-31EA-034C-91F4-067877152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647B2C36-7CFB-0F44-BF0F-8CF995970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5D4F47-3359-FF4F-971A-0D336455A01A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66A8A9-C84F-7D4E-8278-33C73A39E55F}"/>
              </a:ext>
            </a:extLst>
          </p:cNvPr>
          <p:cNvSpPr/>
          <p:nvPr/>
        </p:nvSpPr>
        <p:spPr>
          <a:xfrm>
            <a:off x="4729119" y="1635849"/>
            <a:ext cx="119776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0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Model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AE1B9D-DB0D-5440-9473-A2649C9EAFDD}"/>
              </a:ext>
            </a:extLst>
          </p:cNvPr>
          <p:cNvSpPr/>
          <p:nvPr/>
        </p:nvSpPr>
        <p:spPr>
          <a:xfrm>
            <a:off x="9207349" y="1223648"/>
            <a:ext cx="232429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Speed of light</a:t>
            </a:r>
            <a:endParaRPr lang="en-GB" sz="30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CB6C0B-CA15-FB4D-B695-EDFA88D670D1}"/>
              </a:ext>
            </a:extLst>
          </p:cNvPr>
          <p:cNvSpPr/>
          <p:nvPr/>
        </p:nvSpPr>
        <p:spPr>
          <a:xfrm>
            <a:off x="6594772" y="1363599"/>
            <a:ext cx="157286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0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Mapping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D29B88-8332-164D-BDFC-78453E8D9858}"/>
              </a:ext>
            </a:extLst>
          </p:cNvPr>
          <p:cNvSpPr/>
          <p:nvPr/>
        </p:nvSpPr>
        <p:spPr>
          <a:xfrm>
            <a:off x="493664" y="2123458"/>
            <a:ext cx="258795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0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Source location</a:t>
            </a:r>
            <a:endParaRPr lang="en-GB" sz="3000" b="0" cap="none" spc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4D8082-A37C-6D43-9108-82F4C4D3A463}"/>
              </a:ext>
            </a:extLst>
          </p:cNvPr>
          <p:cNvSpPr/>
          <p:nvPr/>
        </p:nvSpPr>
        <p:spPr>
          <a:xfrm>
            <a:off x="7199398" y="4348831"/>
            <a:ext cx="244304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0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Time evidence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BE32202-5DB7-C647-B58F-0CB04E9F46A4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54056A4-63FA-4948-8375-2C01F740BDD5}"/>
              </a:ext>
            </a:extLst>
          </p:cNvPr>
          <p:cNvCxnSpPr>
            <a:stCxn id="15" idx="2"/>
          </p:cNvCxnSpPr>
          <p:nvPr/>
        </p:nvCxnSpPr>
        <p:spPr>
          <a:xfrm>
            <a:off x="1787640" y="2677456"/>
            <a:ext cx="955560" cy="412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0936AE1-DA63-7B4F-9550-D21CB7FE6497}"/>
              </a:ext>
            </a:extLst>
          </p:cNvPr>
          <p:cNvCxnSpPr>
            <a:cxnSpLocks/>
            <a:endCxn id="2" idx="0"/>
          </p:cNvCxnSpPr>
          <p:nvPr/>
        </p:nvCxnSpPr>
        <p:spPr>
          <a:xfrm>
            <a:off x="5284593" y="2119480"/>
            <a:ext cx="356045" cy="5579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50CE51E-3054-6047-9EC2-8ADE4FFF869A}"/>
              </a:ext>
            </a:extLst>
          </p:cNvPr>
          <p:cNvCxnSpPr>
            <a:cxnSpLocks/>
          </p:cNvCxnSpPr>
          <p:nvPr/>
        </p:nvCxnSpPr>
        <p:spPr>
          <a:xfrm>
            <a:off x="7296229" y="1897700"/>
            <a:ext cx="461456" cy="7696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D55FDC4-14C3-3346-BE37-CE8FE0AA2CB3}"/>
              </a:ext>
            </a:extLst>
          </p:cNvPr>
          <p:cNvCxnSpPr>
            <a:cxnSpLocks/>
          </p:cNvCxnSpPr>
          <p:nvPr/>
        </p:nvCxnSpPr>
        <p:spPr>
          <a:xfrm flipH="1" flipV="1">
            <a:off x="7263581" y="3941533"/>
            <a:ext cx="988208" cy="529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367C51F-4E6D-5942-ACE1-47037206421B}"/>
              </a:ext>
            </a:extLst>
          </p:cNvPr>
          <p:cNvCxnSpPr>
            <a:cxnSpLocks/>
          </p:cNvCxnSpPr>
          <p:nvPr/>
        </p:nvCxnSpPr>
        <p:spPr>
          <a:xfrm flipH="1">
            <a:off x="8869095" y="1802974"/>
            <a:ext cx="1200434" cy="8744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408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15269FE-168D-194C-95DE-114938D12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"/>
            <a:ext cx="10515600" cy="1325563"/>
          </a:xfrm>
        </p:spPr>
        <p:txBody>
          <a:bodyPr/>
          <a:lstStyle/>
          <a:p>
            <a:r>
              <a:rPr lang="en-ES" dirty="0"/>
              <a:t>Bayesian Simulation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38106C8-A51A-874E-8D5F-0857078F72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595" b="3458"/>
          <a:stretch/>
        </p:blipFill>
        <p:spPr>
          <a:xfrm>
            <a:off x="6976997" y="870216"/>
            <a:ext cx="3792258" cy="45988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53D4949-2FE1-324F-96F9-59C53C743F99}"/>
                  </a:ext>
                </a:extLst>
              </p:cNvPr>
              <p:cNvSpPr txBox="1"/>
              <p:nvPr/>
            </p:nvSpPr>
            <p:spPr>
              <a:xfrm rot="16200000">
                <a:off x="4782020" y="2737978"/>
                <a:ext cx="3563411" cy="5420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E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UNCERTAINTY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IE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IE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IE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IE" sz="2800" b="0" i="1" smtClean="0">
                            <a:latin typeface="Cambria Math" panose="02040503050406030204" pitchFamily="18" charset="0"/>
                          </a:rPr>
                          <m:t>⊙</m:t>
                        </m:r>
                      </m:sub>
                    </m:sSub>
                    <m:r>
                      <a:rPr lang="en-IE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E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53D4949-2FE1-324F-96F9-59C53C743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782020" y="2737978"/>
                <a:ext cx="3563411" cy="542008"/>
              </a:xfrm>
              <a:prstGeom prst="rect">
                <a:avLst/>
              </a:prstGeom>
              <a:blipFill>
                <a:blip r:embed="rId7"/>
                <a:stretch>
                  <a:fillRect l="-11364" t="-1064" r="-27273" b="-3546"/>
                </a:stretch>
              </a:blipFill>
            </p:spPr>
            <p:txBody>
              <a:bodyPr/>
              <a:lstStyle/>
              <a:p>
                <a:r>
                  <a:rPr lang="en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3B320880-4DAD-3648-8198-2349A0B9C23B}"/>
              </a:ext>
            </a:extLst>
          </p:cNvPr>
          <p:cNvSpPr txBox="1"/>
          <p:nvPr/>
        </p:nvSpPr>
        <p:spPr>
          <a:xfrm>
            <a:off x="7682639" y="5412970"/>
            <a:ext cx="28241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SEPARATION (°)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65213A-2537-FC41-A85D-43988EE885CA}"/>
              </a:ext>
            </a:extLst>
          </p:cNvPr>
          <p:cNvSpPr txBox="1"/>
          <p:nvPr/>
        </p:nvSpPr>
        <p:spPr>
          <a:xfrm>
            <a:off x="10828347" y="1625464"/>
            <a:ext cx="1174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/>
              <a:t>X - COORD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22E39F7-1B34-1343-88C3-E28A3FD85775}"/>
              </a:ext>
            </a:extLst>
          </p:cNvPr>
          <p:cNvSpPr txBox="1"/>
          <p:nvPr/>
        </p:nvSpPr>
        <p:spPr>
          <a:xfrm>
            <a:off x="10828346" y="3835264"/>
            <a:ext cx="1174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/>
              <a:t>Y - COORD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F79D1B-E1D5-114E-8549-285B000100AB}"/>
              </a:ext>
            </a:extLst>
          </p:cNvPr>
          <p:cNvSpPr/>
          <p:nvPr/>
        </p:nvSpPr>
        <p:spPr>
          <a:xfrm>
            <a:off x="7824020" y="1365889"/>
            <a:ext cx="907026" cy="3862414"/>
          </a:xfrm>
          <a:prstGeom prst="rect">
            <a:avLst/>
          </a:prstGeom>
          <a:solidFill>
            <a:schemeClr val="accent6">
              <a:lumMod val="60000"/>
              <a:lumOff val="40000"/>
              <a:alpha val="21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FD904B4-BB5E-2A46-852B-27F1C49D3EFF}"/>
              </a:ext>
            </a:extLst>
          </p:cNvPr>
          <p:cNvSpPr/>
          <p:nvPr/>
        </p:nvSpPr>
        <p:spPr>
          <a:xfrm>
            <a:off x="9286806" y="1369342"/>
            <a:ext cx="907026" cy="3862414"/>
          </a:xfrm>
          <a:prstGeom prst="rect">
            <a:avLst/>
          </a:prstGeom>
          <a:solidFill>
            <a:schemeClr val="accent6">
              <a:lumMod val="60000"/>
              <a:lumOff val="40000"/>
              <a:alpha val="21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4DCEE0-92C9-BD4D-B7C3-89718BCA6602}"/>
              </a:ext>
            </a:extLst>
          </p:cNvPr>
          <p:cNvSpPr txBox="1"/>
          <p:nvPr/>
        </p:nvSpPr>
        <p:spPr>
          <a:xfrm>
            <a:off x="8140073" y="258601"/>
            <a:ext cx="190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Sweetspot regions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6262965-CD30-E34D-B6B7-3AC95A63D745}"/>
              </a:ext>
            </a:extLst>
          </p:cNvPr>
          <p:cNvCxnSpPr/>
          <p:nvPr/>
        </p:nvCxnSpPr>
        <p:spPr>
          <a:xfrm>
            <a:off x="8472948" y="592193"/>
            <a:ext cx="0" cy="777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FC158AA-D4FC-6D4D-8685-D6195312A81B}"/>
              </a:ext>
            </a:extLst>
          </p:cNvPr>
          <p:cNvCxnSpPr/>
          <p:nvPr/>
        </p:nvCxnSpPr>
        <p:spPr>
          <a:xfrm>
            <a:off x="9740319" y="592193"/>
            <a:ext cx="0" cy="7771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picture containing text, screenshot, circle, diagram&#10;&#10;Description automatically generated">
            <a:extLst>
              <a:ext uri="{FF2B5EF4-FFF2-40B4-BE49-F238E27FC236}">
                <a16:creationId xmlns:a16="http://schemas.microsoft.com/office/drawing/2014/main" id="{7E995E7A-061C-684B-87AC-D6523E5AB2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334" y="983601"/>
            <a:ext cx="5934564" cy="502954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148FEFD-9392-B141-85A1-FDA3EEC6358F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2990728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281FF-2E9A-F44E-9DB0-F2C65A1BF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S"/>
          </a:p>
        </p:txBody>
      </p:sp>
      <p:pic>
        <p:nvPicPr>
          <p:cNvPr id="5" name="Content Placeholder 4" descr="A colorful circle with a circle in the center&#10;&#10;Description automatically generated with medium confidence">
            <a:extLst>
              <a:ext uri="{FF2B5EF4-FFF2-40B4-BE49-F238E27FC236}">
                <a16:creationId xmlns:a16="http://schemas.microsoft.com/office/drawing/2014/main" id="{2137E446-EECF-0E4A-8EDD-8B12B261DA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9904" y="38595"/>
            <a:ext cx="7017228" cy="6032354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78B0B5-6F18-9C4C-B9EF-86B86F68AEA8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66158A-5323-514A-9FC5-2232EFC59D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3D0378D-84D3-CE47-B5F5-16D4CFC7F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3C83781A-0BE3-6146-BA74-8BBD26A64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CA80F7-805B-124F-B31E-C5BC72DB0642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230300-B5AC-E443-A2C9-417B788E5527}"/>
              </a:ext>
            </a:extLst>
          </p:cNvPr>
          <p:cNvSpPr/>
          <p:nvPr/>
        </p:nvSpPr>
        <p:spPr>
          <a:xfrm>
            <a:off x="4716356" y="773483"/>
            <a:ext cx="8354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8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SC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7B3A8F-224F-CD47-B8DD-61D5BD967D7C}"/>
              </a:ext>
            </a:extLst>
          </p:cNvPr>
          <p:cNvSpPr/>
          <p:nvPr/>
        </p:nvSpPr>
        <p:spPr>
          <a:xfrm>
            <a:off x="7837588" y="2839375"/>
            <a:ext cx="835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8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SC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AE6646-7E32-A641-9CC8-6C7DEDB3E25A}"/>
              </a:ext>
            </a:extLst>
          </p:cNvPr>
          <p:cNvSpPr/>
          <p:nvPr/>
        </p:nvSpPr>
        <p:spPr>
          <a:xfrm>
            <a:off x="7277467" y="1557333"/>
            <a:ext cx="83548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8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SC 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0A4639-04DF-594E-B9CE-FC5F0E736C7C}"/>
              </a:ext>
            </a:extLst>
          </p:cNvPr>
          <p:cNvSpPr/>
          <p:nvPr/>
        </p:nvSpPr>
        <p:spPr>
          <a:xfrm>
            <a:off x="6729224" y="4876407"/>
            <a:ext cx="8354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2800" b="1" cap="none" spc="50" dirty="0">
                <a:ln w="952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SC 4</a:t>
            </a:r>
          </a:p>
        </p:txBody>
      </p:sp>
    </p:spTree>
    <p:extLst>
      <p:ext uri="{BB962C8B-B14F-4D97-AF65-F5344CB8AC3E}">
        <p14:creationId xmlns:p14="http://schemas.microsoft.com/office/powerpoint/2010/main" val="196867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C3F47-F604-7444-B6D9-B4B4BF521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7809411" cy="4351338"/>
          </a:xfrm>
        </p:spPr>
        <p:txBody>
          <a:bodyPr/>
          <a:lstStyle/>
          <a:p>
            <a:endParaRPr lang="en-IE" dirty="0"/>
          </a:p>
          <a:p>
            <a:endParaRPr lang="en-IE" dirty="0"/>
          </a:p>
          <a:p>
            <a:endParaRPr lang="en-IE" dirty="0"/>
          </a:p>
          <a:p>
            <a:endParaRPr lang="en-IE" dirty="0"/>
          </a:p>
          <a:p>
            <a:endParaRPr lang="en-IE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40A84C-6B33-B045-A457-A63961D12B23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B8C5E2-091C-334E-ABE0-0C25D341B6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4F8D831F-D044-C24F-AC2A-61479337E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79F84E4A-2FC8-5840-98EA-B7ED332D7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diagram, line, text, plot&#10;&#10;Description automatically generated">
            <a:extLst>
              <a:ext uri="{FF2B5EF4-FFF2-40B4-BE49-F238E27FC236}">
                <a16:creationId xmlns:a16="http://schemas.microsoft.com/office/drawing/2014/main" id="{A07ACDDD-DDE7-6E48-A750-BFF4057C3D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53" t="-2905" r="50821" b="76706"/>
          <a:stretch/>
        </p:blipFill>
        <p:spPr>
          <a:xfrm>
            <a:off x="1289910" y="1368650"/>
            <a:ext cx="9433356" cy="41206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6757487-4DE4-4A40-8DA4-5827D2E0F7B7}"/>
              </a:ext>
            </a:extLst>
          </p:cNvPr>
          <p:cNvSpPr txBox="1"/>
          <p:nvPr/>
        </p:nvSpPr>
        <p:spPr>
          <a:xfrm>
            <a:off x="3594197" y="681036"/>
            <a:ext cx="28093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0" dirty="0"/>
              <a:t>Source centroid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E61BA8-D7E1-2849-ACDD-EF72FAB60FAF}"/>
              </a:ext>
            </a:extLst>
          </p:cNvPr>
          <p:cNvSpPr txBox="1"/>
          <p:nvPr/>
        </p:nvSpPr>
        <p:spPr>
          <a:xfrm>
            <a:off x="7332408" y="3059667"/>
            <a:ext cx="310001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0"/>
              <a:t>Uncertainty region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852E6F0F-BC15-A241-8B5B-42A0046EC806}"/>
              </a:ext>
            </a:extLst>
          </p:cNvPr>
          <p:cNvSpPr/>
          <p:nvPr/>
        </p:nvSpPr>
        <p:spPr>
          <a:xfrm flipH="1">
            <a:off x="6936658" y="3428999"/>
            <a:ext cx="902109" cy="572295"/>
          </a:xfrm>
          <a:prstGeom prst="rightArrow">
            <a:avLst>
              <a:gd name="adj1" fmla="val 37115"/>
              <a:gd name="adj2" fmla="val 667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36041424-2FAB-274A-90C4-BA2F4E73431D}"/>
              </a:ext>
            </a:extLst>
          </p:cNvPr>
          <p:cNvSpPr/>
          <p:nvPr/>
        </p:nvSpPr>
        <p:spPr>
          <a:xfrm rot="3098870">
            <a:off x="5066218" y="1518879"/>
            <a:ext cx="1005393" cy="156519"/>
          </a:xfrm>
          <a:prstGeom prst="rightArrow">
            <a:avLst>
              <a:gd name="adj1" fmla="val 19767"/>
              <a:gd name="adj2" fmla="val 925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493364B0-B07C-5E4D-9E95-2062CAA61434}"/>
              </a:ext>
            </a:extLst>
          </p:cNvPr>
          <p:cNvSpPr/>
          <p:nvPr/>
        </p:nvSpPr>
        <p:spPr>
          <a:xfrm>
            <a:off x="3957483" y="3428998"/>
            <a:ext cx="902109" cy="572295"/>
          </a:xfrm>
          <a:prstGeom prst="rightArrow">
            <a:avLst>
              <a:gd name="adj1" fmla="val 37115"/>
              <a:gd name="adj2" fmla="val 667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EEB0FF-153E-E84C-800A-C9083AE12F55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B91F5D-5589-484E-A897-612F8F38C17B}"/>
              </a:ext>
            </a:extLst>
          </p:cNvPr>
          <p:cNvSpPr txBox="1"/>
          <p:nvPr/>
        </p:nvSpPr>
        <p:spPr>
          <a:xfrm>
            <a:off x="1653669" y="4608252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100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D4BCF6-95ED-9A47-B3EB-86C8A60758F6}"/>
              </a:ext>
            </a:extLst>
          </p:cNvPr>
          <p:cNvSpPr txBox="1"/>
          <p:nvPr/>
        </p:nvSpPr>
        <p:spPr>
          <a:xfrm>
            <a:off x="9419080" y="4618000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175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325437-242F-964A-9696-74CB4CA147A9}"/>
              </a:ext>
            </a:extLst>
          </p:cNvPr>
          <p:cNvSpPr txBox="1"/>
          <p:nvPr/>
        </p:nvSpPr>
        <p:spPr>
          <a:xfrm>
            <a:off x="7838767" y="4609180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160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AD531C-952B-844A-B971-F083E3193FD5}"/>
              </a:ext>
            </a:extLst>
          </p:cNvPr>
          <p:cNvSpPr txBox="1"/>
          <p:nvPr/>
        </p:nvSpPr>
        <p:spPr>
          <a:xfrm>
            <a:off x="6290876" y="4619980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145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7BD3F4-3943-5F42-B64D-4374102EF0F5}"/>
              </a:ext>
            </a:extLst>
          </p:cNvPr>
          <p:cNvSpPr txBox="1"/>
          <p:nvPr/>
        </p:nvSpPr>
        <p:spPr>
          <a:xfrm>
            <a:off x="4720233" y="4608252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130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85EAC3-EA77-1140-9895-97CD7088A739}"/>
              </a:ext>
            </a:extLst>
          </p:cNvPr>
          <p:cNvSpPr txBox="1"/>
          <p:nvPr/>
        </p:nvSpPr>
        <p:spPr>
          <a:xfrm>
            <a:off x="3186951" y="4608252"/>
            <a:ext cx="670376" cy="4770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2500" dirty="0"/>
              <a:t>115</a:t>
            </a:r>
          </a:p>
        </p:txBody>
      </p:sp>
    </p:spTree>
    <p:extLst>
      <p:ext uri="{BB962C8B-B14F-4D97-AF65-F5344CB8AC3E}">
        <p14:creationId xmlns:p14="http://schemas.microsoft.com/office/powerpoint/2010/main" val="421205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C3F47-F604-7444-B6D9-B4B4BF521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7809411" cy="4351338"/>
          </a:xfrm>
        </p:spPr>
        <p:txBody>
          <a:bodyPr/>
          <a:lstStyle/>
          <a:p>
            <a:endParaRPr lang="en-IE"/>
          </a:p>
          <a:p>
            <a:endParaRPr lang="en-IE"/>
          </a:p>
          <a:p>
            <a:endParaRPr lang="en-IE"/>
          </a:p>
          <a:p>
            <a:endParaRPr lang="en-IE"/>
          </a:p>
          <a:p>
            <a:endParaRPr lang="en-IE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40A84C-6B33-B045-A457-A63961D12B23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B8C5E2-091C-334E-ABE0-0C25D341B6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4F8D831F-D044-C24F-AC2A-61479337E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79F84E4A-2FC8-5840-98EA-B7ED332D7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picture containing diagram, line, text, plot&#10;&#10;Description automatically generated">
            <a:extLst>
              <a:ext uri="{FF2B5EF4-FFF2-40B4-BE49-F238E27FC236}">
                <a16:creationId xmlns:a16="http://schemas.microsoft.com/office/drawing/2014/main" id="{A07ACDDD-DDE7-6E48-A750-BFF4057C3D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9228" r="51174" b="24573"/>
          <a:stretch/>
        </p:blipFill>
        <p:spPr>
          <a:xfrm>
            <a:off x="1289910" y="1368650"/>
            <a:ext cx="9433356" cy="41206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24396D-97B5-A042-B82E-7E66B169D217}"/>
              </a:ext>
            </a:extLst>
          </p:cNvPr>
          <p:cNvSpPr txBox="1"/>
          <p:nvPr/>
        </p:nvSpPr>
        <p:spPr>
          <a:xfrm>
            <a:off x="3523310" y="562718"/>
            <a:ext cx="241085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sz="3000"/>
              <a:t>Speed of light 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C15DF5B5-719A-5D47-891B-46ED0473EA83}"/>
              </a:ext>
            </a:extLst>
          </p:cNvPr>
          <p:cNvSpPr/>
          <p:nvPr/>
        </p:nvSpPr>
        <p:spPr>
          <a:xfrm rot="3098870">
            <a:off x="4936337" y="1377022"/>
            <a:ext cx="1005393" cy="156519"/>
          </a:xfrm>
          <a:prstGeom prst="rightArrow">
            <a:avLst>
              <a:gd name="adj1" fmla="val 19767"/>
              <a:gd name="adj2" fmla="val 925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09214CA-CC33-2348-AE8E-CB54E62F2F04}"/>
              </a:ext>
            </a:extLst>
          </p:cNvPr>
          <p:cNvSpPr/>
          <p:nvPr/>
        </p:nvSpPr>
        <p:spPr>
          <a:xfrm>
            <a:off x="5812326" y="1779906"/>
            <a:ext cx="4289915" cy="2558485"/>
          </a:xfrm>
          <a:prstGeom prst="rect">
            <a:avLst/>
          </a:prstGeom>
          <a:solidFill>
            <a:srgbClr val="FF0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BFD2F4-3EE9-CC4C-9752-E4BB9047AFDD}"/>
              </a:ext>
            </a:extLst>
          </p:cNvPr>
          <p:cNvSpPr txBox="1"/>
          <p:nvPr/>
        </p:nvSpPr>
        <p:spPr>
          <a:xfrm>
            <a:off x="7459249" y="2048005"/>
            <a:ext cx="2500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ES" dirty="0"/>
              <a:t>UNPHYSICAL SOLUTIONS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D22A6F-84F0-4B4B-B0BE-D14BD02E098D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407379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diagram of a meteorite&#10;&#10;Description automatically generated">
            <a:extLst>
              <a:ext uri="{FF2B5EF4-FFF2-40B4-BE49-F238E27FC236}">
                <a16:creationId xmlns:a16="http://schemas.microsoft.com/office/drawing/2014/main" id="{09619493-1357-684D-B380-FFC185192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4672"/>
            <a:ext cx="12192000" cy="569229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B0B5F3-B9C8-9946-8F86-C6C3DF7F7B7F}"/>
              </a:ext>
            </a:extLst>
          </p:cNvPr>
          <p:cNvSpPr/>
          <p:nvPr/>
        </p:nvSpPr>
        <p:spPr>
          <a:xfrm>
            <a:off x="0" y="6176963"/>
            <a:ext cx="12192000" cy="45719"/>
          </a:xfrm>
          <a:prstGeom prst="rect">
            <a:avLst/>
          </a:prstGeom>
          <a:solidFill>
            <a:srgbClr val="055798">
              <a:alpha val="470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049EB-B916-3443-A68B-C8380DC488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0" t="19156" r="9390" b="14114"/>
          <a:stretch/>
        </p:blipFill>
        <p:spPr bwMode="auto">
          <a:xfrm>
            <a:off x="1363652" y="6336594"/>
            <a:ext cx="1717964" cy="48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083F148-85F2-2C42-9002-3EDB99687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57" y="6336594"/>
            <a:ext cx="1053126" cy="5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Technological University Dublin on Twitter: &amp;quot;In #research news today,  Minister @SimonHarrisTD has announced that 28 TU Dublin researchers have  been awarded @IrishResearch funding. Congrats to all at TU Dublin and  awardees from">
            <a:extLst>
              <a:ext uri="{FF2B5EF4-FFF2-40B4-BE49-F238E27FC236}">
                <a16:creationId xmlns:a16="http://schemas.microsoft.com/office/drawing/2014/main" id="{D49AAB35-24D4-A640-BAB3-75EAB9671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1485" y="6328696"/>
            <a:ext cx="1053127" cy="51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373AEA1-631F-EE4A-8CB3-3B07B7AD6A11}"/>
              </a:ext>
            </a:extLst>
          </p:cNvPr>
          <p:cNvSpPr txBox="1"/>
          <p:nvPr/>
        </p:nvSpPr>
        <p:spPr>
          <a:xfrm>
            <a:off x="9583487" y="6395466"/>
            <a:ext cx="2139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800" b="1" dirty="0">
                <a:solidFill>
                  <a:schemeClr val="accent1"/>
                </a:solidFill>
              </a:rPr>
              <a:t>Cañizares et al. 2024</a:t>
            </a:r>
            <a:endParaRPr lang="en-E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DDE3D33F-A387-D64F-81C8-A84406195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BELLA Validation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C41962B-988D-0748-A303-9CB0A1D2B401}"/>
              </a:ext>
            </a:extLst>
          </p:cNvPr>
          <p:cNvSpPr txBox="1"/>
          <p:nvPr/>
        </p:nvSpPr>
        <p:spPr>
          <a:xfrm>
            <a:off x="0" y="5807631"/>
            <a:ext cx="61028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</a:t>
            </a:r>
            <a:r>
              <a:rPr lang="en-GB" dirty="0" err="1"/>
              <a:t>github.com</a:t>
            </a:r>
            <a:r>
              <a:rPr lang="en-GB" dirty="0"/>
              <a:t>/</a:t>
            </a:r>
            <a:r>
              <a:rPr lang="en-GB" dirty="0" err="1"/>
              <a:t>TCDSolar</a:t>
            </a:r>
            <a:r>
              <a:rPr lang="en-GB" dirty="0"/>
              <a:t>/BELLA</a:t>
            </a:r>
          </a:p>
        </p:txBody>
      </p:sp>
    </p:spTree>
    <p:extLst>
      <p:ext uri="{BB962C8B-B14F-4D97-AF65-F5344CB8AC3E}">
        <p14:creationId xmlns:p14="http://schemas.microsoft.com/office/powerpoint/2010/main" val="3315662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12151</TotalTime>
  <Words>764</Words>
  <Application>Microsoft Macintosh PowerPoint</Application>
  <PresentationFormat>Widescreen</PresentationFormat>
  <Paragraphs>172</Paragraphs>
  <Slides>28</Slides>
  <Notes>11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Cambria Math</vt:lpstr>
      <vt:lpstr>Open Sans</vt:lpstr>
      <vt:lpstr>Times New Roman</vt:lpstr>
      <vt:lpstr>Office Theme</vt:lpstr>
      <vt:lpstr>Tracking Type III SRBs using Bayesian inference with Solar Orbiter and Parker Solar Probe. </vt:lpstr>
      <vt:lpstr>Solar Radio Bursts</vt:lpstr>
      <vt:lpstr>Multilateration</vt:lpstr>
      <vt:lpstr>P(x,v│Δt)=(P(Δt│x,v)P(x|v)P(v))/(P(Δt)) </vt:lpstr>
      <vt:lpstr>Bayesian Simulation</vt:lpstr>
      <vt:lpstr>PowerPoint Presentation</vt:lpstr>
      <vt:lpstr>PowerPoint Presentation</vt:lpstr>
      <vt:lpstr>PowerPoint Presentation</vt:lpstr>
      <vt:lpstr>BELLA Validation</vt:lpstr>
      <vt:lpstr>Observations - 21 July 2021</vt:lpstr>
      <vt:lpstr>Observations - 11 July 2021</vt:lpstr>
      <vt:lpstr>Lightcurve fitting</vt:lpstr>
      <vt:lpstr>PowerPoint Presentation</vt:lpstr>
      <vt:lpstr>PowerPoint Presentation</vt:lpstr>
      <vt:lpstr>21 July 2021</vt:lpstr>
      <vt:lpstr>21 July 2021 Leading edge</vt:lpstr>
      <vt:lpstr>21 July 2021 Backbone</vt:lpstr>
      <vt:lpstr>21 July 2021 Trailing edge</vt:lpstr>
      <vt:lpstr>21 July 2021</vt:lpstr>
      <vt:lpstr>11 July 2021Backbone</vt:lpstr>
      <vt:lpstr>11 July 2021 Leading edge</vt:lpstr>
      <vt:lpstr>11 July 2021 Backbone</vt:lpstr>
      <vt:lpstr>11 July 2021 Trailing edge</vt:lpstr>
      <vt:lpstr>11 July 2021</vt:lpstr>
      <vt:lpstr>Scattering Analysis</vt:lpstr>
      <vt:lpstr>Scattering Analysis</vt:lpstr>
      <vt:lpstr>PowerPoint Presentation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Alberto Canizares</dc:creator>
  <cp:lastModifiedBy>Luis Alberto Canizares</cp:lastModifiedBy>
  <cp:revision>20</cp:revision>
  <dcterms:created xsi:type="dcterms:W3CDTF">2021-06-08T08:53:46Z</dcterms:created>
  <dcterms:modified xsi:type="dcterms:W3CDTF">2024-02-28T13:40:31Z</dcterms:modified>
</cp:coreProperties>
</file>