
<file path=[Content_Types].xml><?xml version="1.0" encoding="utf-8"?>
<Types xmlns="http://schemas.openxmlformats.org/package/2006/content-types">
  <Default Extension="emf" ContentType="image/x-emf"/>
  <Default Extension="jp2" ContentType="video/unknown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20"/>
  </p:notesMasterIdLst>
  <p:sldIdLst>
    <p:sldId id="256" r:id="rId2"/>
    <p:sldId id="573" r:id="rId3"/>
    <p:sldId id="576" r:id="rId4"/>
    <p:sldId id="638" r:id="rId5"/>
    <p:sldId id="639" r:id="rId6"/>
    <p:sldId id="665" r:id="rId7"/>
    <p:sldId id="554" r:id="rId8"/>
    <p:sldId id="661" r:id="rId9"/>
    <p:sldId id="577" r:id="rId10"/>
    <p:sldId id="568" r:id="rId11"/>
    <p:sldId id="643" r:id="rId12"/>
    <p:sldId id="663" r:id="rId13"/>
    <p:sldId id="529" r:id="rId14"/>
    <p:sldId id="657" r:id="rId15"/>
    <p:sldId id="658" r:id="rId16"/>
    <p:sldId id="659" r:id="rId17"/>
    <p:sldId id="660" r:id="rId18"/>
    <p:sldId id="652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D78"/>
    <a:srgbClr val="0432FF"/>
    <a:srgbClr val="F8FDA6"/>
    <a:srgbClr val="00F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993"/>
    <p:restoredTop sz="69685"/>
  </p:normalViewPr>
  <p:slideViewPr>
    <p:cSldViewPr snapToGrid="0" snapToObjects="1" showGuides="1">
      <p:cViewPr varScale="1">
        <p:scale>
          <a:sx n="74" d="100"/>
          <a:sy n="74" d="100"/>
        </p:scale>
        <p:origin x="1048" y="176"/>
      </p:cViewPr>
      <p:guideLst/>
    </p:cSldViewPr>
  </p:slideViewPr>
  <p:outlineViewPr>
    <p:cViewPr>
      <p:scale>
        <a:sx n="33" d="100"/>
        <a:sy n="33" d="100"/>
      </p:scale>
      <p:origin x="0" y="-719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D60CE3-AE08-2042-B001-CA11B6840896}" type="datetimeFigureOut">
              <a:rPr lang="en-US" smtClean="0"/>
              <a:t>2/27/24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36AEA4-3595-CD49-BAC5-AAF45F8BB4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484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\frac{\partial f}{\partial\mathbf{v}}\bigg|_\eta &lt;0\\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\frac{\partial f}{\partial\mathbf{v}}\bigg|_\eta =0\\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\frac{\partial f}{\partial\mathbf{v}}\bigg|_\eta &gt;0</a:t>
            </a:r>
          </a:p>
          <a:p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\hat{G}f= \left[ (1- \frac{k_\parallel v_\parallel}{\omega})\frac{\partial}{\partial v_\perp} +\frac{k_\parallel v_\perp}{\omega}\frac{\partial}{\partial v_\parallel}\right]f=0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64EACE-3456-A34E-A680-EE243040618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063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effectLst/>
                <a:latin typeface="Monaco" pitchFamily="2" charset="77"/>
              </a:rPr>
              <a:t>\frac{\partial U}{\partial t}= \nabla \cdot \mathbf{S} -Q_{ICW} +\epsilon_{ICW}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effectLst/>
                <a:latin typeface="Monaco" pitchFamily="2" charset="77"/>
              </a:rPr>
              <a:t>\epsilon=\alpha \frac{\delta {z^{\pm}}^2 \delta z^{\mp}}{L^{\pm}}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effectLst/>
                <a:latin typeface="Monaco" pitchFamily="2" charset="77"/>
              </a:rPr>
              <a:t>\epsilon_{ICW}=\chi \epsilon^{+}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36AEA4-3595-CD49-BAC5-AAF45F8BB47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703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36AEA4-3595-CD49-BAC5-AAF45F8BB47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546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T. A. Bowen</a:t>
            </a:r>
          </a:p>
        </p:txBody>
      </p:sp>
    </p:spTree>
    <p:extLst>
      <p:ext uri="{BB962C8B-B14F-4D97-AF65-F5344CB8AC3E}">
        <p14:creationId xmlns:p14="http://schemas.microsoft.com/office/powerpoint/2010/main" val="38218731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T. A. Bowen</a:t>
            </a:r>
          </a:p>
        </p:txBody>
      </p:sp>
    </p:spTree>
    <p:extLst>
      <p:ext uri="{BB962C8B-B14F-4D97-AF65-F5344CB8AC3E}">
        <p14:creationId xmlns:p14="http://schemas.microsoft.com/office/powerpoint/2010/main" val="3913523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T. A. Bowen</a:t>
            </a:r>
          </a:p>
        </p:txBody>
      </p:sp>
    </p:spTree>
    <p:extLst>
      <p:ext uri="{BB962C8B-B14F-4D97-AF65-F5344CB8AC3E}">
        <p14:creationId xmlns:p14="http://schemas.microsoft.com/office/powerpoint/2010/main" val="4137934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18241" y="6537960"/>
            <a:ext cx="5901189" cy="320040"/>
          </a:xfrm>
        </p:spPr>
        <p:txBody>
          <a:bodyPr/>
          <a:lstStyle/>
          <a:p>
            <a:r>
              <a:rPr lang="en-US" dirty="0"/>
              <a:t>T. A. Bowen</a:t>
            </a:r>
          </a:p>
        </p:txBody>
      </p:sp>
    </p:spTree>
    <p:extLst>
      <p:ext uri="{BB962C8B-B14F-4D97-AF65-F5344CB8AC3E}">
        <p14:creationId xmlns:p14="http://schemas.microsoft.com/office/powerpoint/2010/main" val="136033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T. A. Bowen</a:t>
            </a:r>
          </a:p>
        </p:txBody>
      </p:sp>
    </p:spTree>
    <p:extLst>
      <p:ext uri="{BB962C8B-B14F-4D97-AF65-F5344CB8AC3E}">
        <p14:creationId xmlns:p14="http://schemas.microsoft.com/office/powerpoint/2010/main" val="4472516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T. A. Bowen</a:t>
            </a:r>
          </a:p>
        </p:txBody>
      </p:sp>
    </p:spTree>
    <p:extLst>
      <p:ext uri="{BB962C8B-B14F-4D97-AF65-F5344CB8AC3E}">
        <p14:creationId xmlns:p14="http://schemas.microsoft.com/office/powerpoint/2010/main" val="823467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T. A. Bowen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541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T. A. Bowen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</p:spPr>
        <p:txBody>
          <a:bodyPr/>
          <a:lstStyle/>
          <a:p>
            <a:fld id="{F1908F26-439B-6448-88A4-8B707A2C215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074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T. A. Bowen</a:t>
            </a:r>
          </a:p>
        </p:txBody>
      </p:sp>
    </p:spTree>
    <p:extLst>
      <p:ext uri="{BB962C8B-B14F-4D97-AF65-F5344CB8AC3E}">
        <p14:creationId xmlns:p14="http://schemas.microsoft.com/office/powerpoint/2010/main" val="581862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r>
              <a:rPr lang="en-US" dirty="0"/>
              <a:t>T. A. Bowen</a:t>
            </a:r>
          </a:p>
        </p:txBody>
      </p:sp>
    </p:spTree>
    <p:extLst>
      <p:ext uri="{BB962C8B-B14F-4D97-AF65-F5344CB8AC3E}">
        <p14:creationId xmlns:p14="http://schemas.microsoft.com/office/powerpoint/2010/main" val="4069372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r>
              <a:rPr lang="en-US" dirty="0"/>
              <a:t>T. A. Bowen</a:t>
            </a:r>
          </a:p>
        </p:txBody>
      </p:sp>
    </p:spTree>
    <p:extLst>
      <p:ext uri="{BB962C8B-B14F-4D97-AF65-F5344CB8AC3E}">
        <p14:creationId xmlns:p14="http://schemas.microsoft.com/office/powerpoint/2010/main" val="2999418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en-US" dirty="0"/>
              <a:t>T. A. Bowen</a:t>
            </a:r>
          </a:p>
        </p:txBody>
      </p:sp>
    </p:spTree>
    <p:extLst>
      <p:ext uri="{BB962C8B-B14F-4D97-AF65-F5344CB8AC3E}">
        <p14:creationId xmlns:p14="http://schemas.microsoft.com/office/powerpoint/2010/main" val="3815902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ature.com/articles/s41550-023-02186-4#auth-Alexandros-Chasapis-Aff4" TargetMode="External"/><Relationship Id="rId13" Type="http://schemas.openxmlformats.org/officeDocument/2006/relationships/hyperlink" Target="https://www.nature.com/articles/s41550-023-02186-4#auth-Jonathan-Squire-Aff8" TargetMode="External"/><Relationship Id="rId3" Type="http://schemas.microsoft.com/office/2007/relationships/hdphoto" Target="../media/hdphoto1.wdp"/><Relationship Id="rId7" Type="http://schemas.openxmlformats.org/officeDocument/2006/relationships/hyperlink" Target="https://www.nature.com/articles/s41550-023-02186-4#auth-Benjamin_D__G_-Chandran-Aff3" TargetMode="External"/><Relationship Id="rId12" Type="http://schemas.openxmlformats.org/officeDocument/2006/relationships/hyperlink" Target="https://www.nature.com/articles/s41550-023-02186-4#auth-Romain-Meyrand-Aff8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nature.com/articles/s41550-023-02186-4#auth-Stuart_D_-Bale-Aff1-Aff2" TargetMode="External"/><Relationship Id="rId11" Type="http://schemas.openxmlformats.org/officeDocument/2006/relationships/hyperlink" Target="https://www.nature.com/articles/s41550-023-02186-4#auth-Alfred-Mallet-Aff1" TargetMode="External"/><Relationship Id="rId5" Type="http://schemas.openxmlformats.org/officeDocument/2006/relationships/image" Target="../media/image3.png"/><Relationship Id="rId10" Type="http://schemas.openxmlformats.org/officeDocument/2006/relationships/hyperlink" Target="https://www.nature.com/articles/s41550-023-02186-4#auth-Thierry-Dudok_de_Wit-Aff6-Aff7" TargetMode="External"/><Relationship Id="rId4" Type="http://schemas.openxmlformats.org/officeDocument/2006/relationships/image" Target="../media/image2.png"/><Relationship Id="rId9" Type="http://schemas.openxmlformats.org/officeDocument/2006/relationships/hyperlink" Target="https://www.nature.com/articles/s41550-023-02186-4#auth-Christopher_H__K_-Chen-Aff5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7" Type="http://schemas.openxmlformats.org/officeDocument/2006/relationships/image" Target="../media/image3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4.emf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3.emf"/><Relationship Id="rId5" Type="http://schemas.openxmlformats.org/officeDocument/2006/relationships/image" Target="../media/image32.emf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3" Type="http://schemas.openxmlformats.org/officeDocument/2006/relationships/image" Target="../media/image39.emf"/><Relationship Id="rId7" Type="http://schemas.openxmlformats.org/officeDocument/2006/relationships/image" Target="../media/image43.em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emf"/><Relationship Id="rId9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jp2"/><Relationship Id="rId1" Type="http://schemas.microsoft.com/office/2007/relationships/media" Target="../media/media1.jp2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581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AB88FB6-2F71-4042-9F8D-3650512127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8330" y="986295"/>
            <a:ext cx="9418994" cy="1701628"/>
          </a:xfrm>
        </p:spPr>
        <p:txBody>
          <a:bodyPr>
            <a:noAutofit/>
          </a:bodyPr>
          <a:lstStyle/>
          <a:p>
            <a:pPr algn="l"/>
            <a:r>
              <a:rPr lang="en-US" sz="2800" i="0" dirty="0">
                <a:solidFill>
                  <a:srgbClr val="222222"/>
                </a:solidFill>
                <a:effectLst/>
              </a:rPr>
              <a:t>Mediation of collisionless turbulent dissipation through cyclotron resonance</a:t>
            </a:r>
          </a:p>
        </p:txBody>
      </p:sp>
      <p:pic>
        <p:nvPicPr>
          <p:cNvPr id="7" name="Picture 6" descr="A picture containing text, outdoor, sign&#10;&#10;Description automatically generated">
            <a:extLst>
              <a:ext uri="{FF2B5EF4-FFF2-40B4-BE49-F238E27FC236}">
                <a16:creationId xmlns:a16="http://schemas.microsoft.com/office/drawing/2014/main" id="{1D87B717-1367-FF49-9FD0-7E8F13369B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65574" y="285073"/>
            <a:ext cx="1777162" cy="3827732"/>
          </a:xfrm>
          <a:prstGeom prst="rect">
            <a:avLst/>
          </a:prstGeom>
        </p:spPr>
      </p:pic>
      <p:pic>
        <p:nvPicPr>
          <p:cNvPr id="1026" name="Picture 2" descr="The Parker Solar Probe Mission – Parker Solar Probe">
            <a:extLst>
              <a:ext uri="{FF2B5EF4-FFF2-40B4-BE49-F238E27FC236}">
                <a16:creationId xmlns:a16="http://schemas.microsoft.com/office/drawing/2014/main" id="{C56AB358-D1C8-4542-874D-43EE7A29C1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921" y="4200940"/>
            <a:ext cx="2254469" cy="225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797F5A3-B260-F642-A8CE-EEE2096381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2376" y="3905234"/>
            <a:ext cx="9115420" cy="3123095"/>
          </a:xfrm>
        </p:spPr>
        <p:txBody>
          <a:bodyPr>
            <a:noAutofit/>
          </a:bodyPr>
          <a:lstStyle/>
          <a:p>
            <a:r>
              <a:rPr lang="en-US" sz="3200" u="sng" dirty="0">
                <a:solidFill>
                  <a:schemeClr val="bg1"/>
                </a:solidFill>
              </a:rPr>
              <a:t> Trevor A. Bowen</a:t>
            </a:r>
          </a:p>
          <a:p>
            <a:endParaRPr lang="en-US" sz="3200" u="sng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  <a:effectLst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Stuart D. Bale</a:t>
            </a:r>
            <a:r>
              <a:rPr lang="en-US" dirty="0">
                <a:solidFill>
                  <a:schemeClr val="bg1"/>
                </a:solidFill>
              </a:rPr>
              <a:t>, </a:t>
            </a:r>
            <a:r>
              <a:rPr lang="en-US" dirty="0">
                <a:solidFill>
                  <a:schemeClr val="bg1"/>
                </a:solidFill>
                <a:effectLst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Benjamin D. G. Chandran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>
                <a:solidFill>
                  <a:schemeClr val="bg1"/>
                </a:solidFill>
                <a:effectLst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Alexandros Chasapis</a:t>
            </a:r>
            <a:r>
              <a:rPr lang="en-US" dirty="0">
                <a:solidFill>
                  <a:schemeClr val="bg1"/>
                </a:solidFill>
              </a:rPr>
              <a:t>, </a:t>
            </a:r>
            <a:r>
              <a:rPr lang="en-US" dirty="0">
                <a:solidFill>
                  <a:schemeClr val="bg1"/>
                </a:solidFill>
                <a:effectLst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Christopher H. K. Chen</a:t>
            </a:r>
            <a:r>
              <a:rPr lang="en-US" dirty="0">
                <a:solidFill>
                  <a:schemeClr val="bg1"/>
                </a:solidFill>
              </a:rPr>
              <a:t>, </a:t>
            </a:r>
            <a:r>
              <a:rPr lang="en-US" dirty="0">
                <a:solidFill>
                  <a:schemeClr val="bg1"/>
                </a:solidFill>
                <a:effectLst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Thierry Dudok de Wit</a:t>
            </a:r>
            <a:r>
              <a:rPr lang="en-US" dirty="0">
                <a:solidFill>
                  <a:schemeClr val="bg1"/>
                </a:solidFill>
              </a:rPr>
              <a:t>, </a:t>
            </a:r>
            <a:r>
              <a:rPr lang="en-US" dirty="0">
                <a:solidFill>
                  <a:schemeClr val="bg1"/>
                </a:solidFill>
                <a:effectLst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Alfred Mallet</a:t>
            </a:r>
            <a:r>
              <a:rPr lang="en-US" dirty="0">
                <a:solidFill>
                  <a:schemeClr val="bg1"/>
                </a:solidFill>
              </a:rPr>
              <a:t>, </a:t>
            </a:r>
            <a:r>
              <a:rPr lang="en-US" dirty="0">
                <a:solidFill>
                  <a:schemeClr val="bg1"/>
                </a:solidFill>
                <a:effectLst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Romain Meyrand</a:t>
            </a:r>
            <a:r>
              <a:rPr lang="en-US" dirty="0">
                <a:solidFill>
                  <a:schemeClr val="bg1"/>
                </a:solidFill>
              </a:rPr>
              <a:t> &amp; </a:t>
            </a:r>
            <a:r>
              <a:rPr lang="en-US" dirty="0">
                <a:solidFill>
                  <a:schemeClr val="bg1"/>
                </a:solidFill>
                <a:effectLst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Jonathan Squire</a:t>
            </a:r>
            <a:r>
              <a:rPr lang="en-US" dirty="0">
                <a:solidFill>
                  <a:schemeClr val="bg1"/>
                </a:solidFill>
              </a:rPr>
              <a:t> </a:t>
            </a:r>
            <a:endParaRPr lang="en-US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742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53E90-CF70-C44B-9E63-7FE430D83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895" y="587765"/>
            <a:ext cx="5939971" cy="1325563"/>
          </a:xfrm>
        </p:spPr>
        <p:txBody>
          <a:bodyPr/>
          <a:lstStyle/>
          <a:p>
            <a:r>
              <a:rPr lang="en-US" dirty="0"/>
              <a:t>QL Heating Rates vs Turbulent Cascade Rates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39739631-84DF-1542-920B-3471862E35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30252" y="842682"/>
            <a:ext cx="5405718" cy="540571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54195D5-4A51-404F-B9BD-7C83AE6F23F3}"/>
              </a:ext>
            </a:extLst>
          </p:cNvPr>
          <p:cNvSpPr/>
          <p:nvPr/>
        </p:nvSpPr>
        <p:spPr>
          <a:xfrm>
            <a:off x="240880" y="2178930"/>
            <a:ext cx="6096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dirty="0"/>
              <a:t>Using empirically observed wave-spectra and VDFs we conclude that significant cyclotron exists.</a:t>
            </a:r>
          </a:p>
          <a:p>
            <a:endParaRPr lang="en-US" sz="2000" dirty="0"/>
          </a:p>
          <a:p>
            <a:r>
              <a:rPr lang="en-US" sz="2000" dirty="0"/>
              <a:t>Nonthermal portions have significant effects:</a:t>
            </a:r>
          </a:p>
          <a:p>
            <a:endParaRPr lang="en-US" sz="2000" dirty="0"/>
          </a:p>
          <a:p>
            <a:r>
              <a:rPr lang="en-US" sz="2000" dirty="0"/>
              <a:t>biMaxwellian median heating:     3 x 10</a:t>
            </a:r>
            <a:r>
              <a:rPr lang="en-US" sz="2000" baseline="30000" dirty="0"/>
              <a:t>-15  </a:t>
            </a:r>
            <a:r>
              <a:rPr lang="en-US" sz="2000" dirty="0"/>
              <a:t>W/m</a:t>
            </a:r>
            <a:r>
              <a:rPr lang="en-US" sz="2000" baseline="30000" dirty="0"/>
              <a:t>3</a:t>
            </a:r>
            <a:br>
              <a:rPr lang="en-US" sz="2000" baseline="30000" dirty="0"/>
            </a:br>
            <a:r>
              <a:rPr lang="en-US" sz="2000" dirty="0"/>
              <a:t> </a:t>
            </a:r>
          </a:p>
          <a:p>
            <a:r>
              <a:rPr lang="en-US" sz="2000" dirty="0"/>
              <a:t>Hermite median heating:            1 x 10</a:t>
            </a:r>
            <a:r>
              <a:rPr lang="en-US" sz="2000" baseline="30000" dirty="0"/>
              <a:t>-14   </a:t>
            </a:r>
            <a:r>
              <a:rPr lang="en-US" sz="2000" dirty="0"/>
              <a:t>W/m</a:t>
            </a:r>
            <a:r>
              <a:rPr lang="en-US" sz="2000" baseline="30000" dirty="0"/>
              <a:t>3</a:t>
            </a:r>
            <a:r>
              <a:rPr lang="en-US" sz="2000" dirty="0"/>
              <a:t> </a:t>
            </a:r>
            <a:br>
              <a:rPr lang="en-US" sz="2000" dirty="0"/>
            </a:br>
            <a:br>
              <a:rPr lang="en-US" sz="2000" dirty="0"/>
            </a:br>
            <a:r>
              <a:rPr lang="en-US" sz="2000" dirty="0"/>
              <a:t>Politano Pouquet</a:t>
            </a:r>
          </a:p>
          <a:p>
            <a:r>
              <a:rPr lang="en-US" sz="2000" dirty="0"/>
              <a:t>Turbulent Cascade Rate            5 x 10</a:t>
            </a:r>
            <a:r>
              <a:rPr lang="en-US" sz="2000" baseline="30000" dirty="0"/>
              <a:t>-14   </a:t>
            </a:r>
            <a:r>
              <a:rPr lang="en-US" sz="2000" dirty="0"/>
              <a:t>W/m</a:t>
            </a:r>
            <a:r>
              <a:rPr lang="en-US" sz="2000" baseline="30000" dirty="0"/>
              <a:t>3</a:t>
            </a:r>
            <a:r>
              <a:rPr lang="en-US" sz="2000" dirty="0"/>
              <a:t> </a:t>
            </a:r>
          </a:p>
          <a:p>
            <a:endParaRPr lang="en-US" sz="2000" dirty="0"/>
          </a:p>
          <a:p>
            <a:r>
              <a:rPr lang="en-US" sz="2000" dirty="0"/>
              <a:t>Q</a:t>
            </a:r>
            <a:r>
              <a:rPr lang="en-US" sz="2000" baseline="-25000" dirty="0"/>
              <a:t>i</a:t>
            </a:r>
            <a:r>
              <a:rPr lang="en-US" sz="2000" dirty="0"/>
              <a:t>/𝜀 ≈ 0.1 -0.5</a:t>
            </a:r>
          </a:p>
        </p:txBody>
      </p:sp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57FC31A3-F1A2-E441-9242-27F7FFC32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T. A. Bowen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C39C84-D0FF-1641-8830-FB8423128FC9}"/>
              </a:ext>
            </a:extLst>
          </p:cNvPr>
          <p:cNvSpPr txBox="1"/>
          <p:nvPr/>
        </p:nvSpPr>
        <p:spPr>
          <a:xfrm>
            <a:off x="9010155" y="6263774"/>
            <a:ext cx="1921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Bowen+ PRL 2022</a:t>
            </a:r>
          </a:p>
        </p:txBody>
      </p:sp>
    </p:spTree>
    <p:extLst>
      <p:ext uri="{BB962C8B-B14F-4D97-AF65-F5344CB8AC3E}">
        <p14:creationId xmlns:p14="http://schemas.microsoft.com/office/powerpoint/2010/main" val="13846002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05CF5-B6F0-428F-853F-006FBCDE0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3914" y="302274"/>
            <a:ext cx="6205498" cy="1188720"/>
          </a:xfrm>
        </p:spPr>
        <p:txBody>
          <a:bodyPr/>
          <a:lstStyle/>
          <a:p>
            <a:r>
              <a:rPr lang="en-US" dirty="0"/>
              <a:t>Comparison with large scale cascade rates (i)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66EC07-C1C8-05FA-A7FE-D39CACC35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0577" y="1790656"/>
            <a:ext cx="6712596" cy="509982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dirty="0"/>
              <a:t>Poynting theorem for ICW</a:t>
            </a:r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200" dirty="0"/>
              <a:t>Heating is empirically measured through QL heating rate</a:t>
            </a:r>
          </a:p>
          <a:p>
            <a:pPr marL="0" indent="0">
              <a:buNone/>
            </a:pPr>
            <a:r>
              <a:rPr lang="en-US" sz="2200" dirty="0">
                <a:solidFill>
                  <a:schemeClr val="tx1"/>
                </a:solidFill>
              </a:rPr>
              <a:t> </a:t>
            </a:r>
            <a:br>
              <a:rPr lang="en-US" sz="2200" dirty="0">
                <a:solidFill>
                  <a:schemeClr val="tx1"/>
                </a:solidFill>
              </a:rPr>
            </a:br>
            <a:endParaRPr lang="en-US" sz="22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2200" dirty="0"/>
              <a:t>Von Kárman decay law ( turbulent cascade rate)</a:t>
            </a:r>
            <a:br>
              <a:rPr lang="en-US" sz="2200" dirty="0"/>
            </a:br>
            <a:endParaRPr lang="en-US" sz="2200" dirty="0"/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000" dirty="0"/>
              <a:t> F it with power laws 𝜀’ and Q’ and determine variations as</a:t>
            </a:r>
          </a:p>
          <a:p>
            <a:pPr marL="0" indent="0">
              <a:buNone/>
            </a:pPr>
            <a:br>
              <a:rPr lang="en-US" sz="2200" dirty="0"/>
            </a:br>
            <a:endParaRPr lang="en-US" sz="2200" dirty="0"/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endParaRPr lang="en-US" sz="2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1545A4-8705-0EF4-3EA7-35C1515E4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T. A. Bowen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DD304A5-FE7E-56E1-A4A0-F21C9B3FA2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4865" y="209540"/>
            <a:ext cx="5158894" cy="643892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668A59E-EC71-89AA-5CDA-1138C8987F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6874" y="2169645"/>
            <a:ext cx="3213867" cy="55238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FFC84DF-77EF-7CD9-C06A-B2B439F440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3150" y="4742413"/>
            <a:ext cx="1187972" cy="4103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4C58225-859E-A528-B832-2E3DC1A912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7527" y="5791304"/>
            <a:ext cx="1712318" cy="5968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AC84883-EB53-5828-6F2B-9D2B5D217F2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4361" y="3382967"/>
            <a:ext cx="6053344" cy="384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4111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1656EF7-C1F1-8E10-B231-8A62126658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Connecting QL HEATING WITH KINETIC SCALE Turbulence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768EFC55-333A-C27C-EA35-3625439853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3C69E8-B6AA-C8B5-3218-48F784378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T. A. Bowen</a:t>
            </a:r>
          </a:p>
        </p:txBody>
      </p:sp>
    </p:spTree>
    <p:extLst>
      <p:ext uri="{BB962C8B-B14F-4D97-AF65-F5344CB8AC3E}">
        <p14:creationId xmlns:p14="http://schemas.microsoft.com/office/powerpoint/2010/main" val="36149134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C28EB-9A50-194F-B64F-36E547C87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310" y="296270"/>
            <a:ext cx="7729728" cy="1188720"/>
          </a:xfrm>
        </p:spPr>
        <p:txBody>
          <a:bodyPr/>
          <a:lstStyle/>
          <a:p>
            <a:r>
              <a:rPr lang="en-US" dirty="0"/>
              <a:t>MHD Turbulence and Cross helicity</a:t>
            </a:r>
          </a:p>
        </p:txBody>
      </p:sp>
      <p:pic>
        <p:nvPicPr>
          <p:cNvPr id="7" name="Movie1" descr="Movie1">
            <a:hlinkClick r:id="" action="ppaction://media"/>
            <a:extLst>
              <a:ext uri="{FF2B5EF4-FFF2-40B4-BE49-F238E27FC236}">
                <a16:creationId xmlns:a16="http://schemas.microsoft.com/office/drawing/2014/main" id="{CCE5E5F4-2E9C-A94C-86F4-AC398F18CBF4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69032" y="1727758"/>
            <a:ext cx="6966372" cy="2816954"/>
          </a:xfr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BE97F3B-86E3-E745-8818-71EBA6FD7C90}"/>
              </a:ext>
            </a:extLst>
          </p:cNvPr>
          <p:cNvCxnSpPr>
            <a:cxnSpLocks/>
          </p:cNvCxnSpPr>
          <p:nvPr/>
        </p:nvCxnSpPr>
        <p:spPr>
          <a:xfrm>
            <a:off x="7101385" y="2467991"/>
            <a:ext cx="5090615" cy="0"/>
          </a:xfrm>
          <a:prstGeom prst="straightConnector1">
            <a:avLst/>
          </a:prstGeom>
          <a:ln w="508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8">
            <a:extLst>
              <a:ext uri="{FF2B5EF4-FFF2-40B4-BE49-F238E27FC236}">
                <a16:creationId xmlns:a16="http://schemas.microsoft.com/office/drawing/2014/main" id="{1B3AA7EC-FFE4-1B45-B07C-CE6F77DA648F}"/>
              </a:ext>
            </a:extLst>
          </p:cNvPr>
          <p:cNvSpPr/>
          <p:nvPr/>
        </p:nvSpPr>
        <p:spPr>
          <a:xfrm>
            <a:off x="7847172" y="1812657"/>
            <a:ext cx="1490017" cy="1310668"/>
          </a:xfrm>
          <a:custGeom>
            <a:avLst/>
            <a:gdLst>
              <a:gd name="connsiteX0" fmla="*/ 0 w 1676400"/>
              <a:gd name="connsiteY0" fmla="*/ 590743 h 1132700"/>
              <a:gd name="connsiteX1" fmla="*/ 169333 w 1676400"/>
              <a:gd name="connsiteY1" fmla="*/ 15009 h 1132700"/>
              <a:gd name="connsiteX2" fmla="*/ 524933 w 1676400"/>
              <a:gd name="connsiteY2" fmla="*/ 1132609 h 1132700"/>
              <a:gd name="connsiteX3" fmla="*/ 1049866 w 1676400"/>
              <a:gd name="connsiteY3" fmla="*/ 82743 h 1132700"/>
              <a:gd name="connsiteX4" fmla="*/ 1388533 w 1676400"/>
              <a:gd name="connsiteY4" fmla="*/ 963276 h 1132700"/>
              <a:gd name="connsiteX5" fmla="*/ 1676400 w 1676400"/>
              <a:gd name="connsiteY5" fmla="*/ 556876 h 1132700"/>
              <a:gd name="connsiteX0" fmla="*/ 12431 w 1688831"/>
              <a:gd name="connsiteY0" fmla="*/ 585488 h 1127445"/>
              <a:gd name="connsiteX1" fmla="*/ 12574 w 1688831"/>
              <a:gd name="connsiteY1" fmla="*/ 583512 h 1127445"/>
              <a:gd name="connsiteX2" fmla="*/ 181764 w 1688831"/>
              <a:gd name="connsiteY2" fmla="*/ 9754 h 1127445"/>
              <a:gd name="connsiteX3" fmla="*/ 537364 w 1688831"/>
              <a:gd name="connsiteY3" fmla="*/ 1127354 h 1127445"/>
              <a:gd name="connsiteX4" fmla="*/ 1062297 w 1688831"/>
              <a:gd name="connsiteY4" fmla="*/ 77488 h 1127445"/>
              <a:gd name="connsiteX5" fmla="*/ 1400964 w 1688831"/>
              <a:gd name="connsiteY5" fmla="*/ 958021 h 1127445"/>
              <a:gd name="connsiteX6" fmla="*/ 1688831 w 1688831"/>
              <a:gd name="connsiteY6" fmla="*/ 551621 h 1127445"/>
              <a:gd name="connsiteX0" fmla="*/ 50061 w 1726461"/>
              <a:gd name="connsiteY0" fmla="*/ 585488 h 1127445"/>
              <a:gd name="connsiteX1" fmla="*/ 50204 w 1726461"/>
              <a:gd name="connsiteY1" fmla="*/ 583512 h 1127445"/>
              <a:gd name="connsiteX2" fmla="*/ 219394 w 1726461"/>
              <a:gd name="connsiteY2" fmla="*/ 9754 h 1127445"/>
              <a:gd name="connsiteX3" fmla="*/ 574994 w 1726461"/>
              <a:gd name="connsiteY3" fmla="*/ 1127354 h 1127445"/>
              <a:gd name="connsiteX4" fmla="*/ 1099927 w 1726461"/>
              <a:gd name="connsiteY4" fmla="*/ 77488 h 1127445"/>
              <a:gd name="connsiteX5" fmla="*/ 1438594 w 1726461"/>
              <a:gd name="connsiteY5" fmla="*/ 958021 h 1127445"/>
              <a:gd name="connsiteX6" fmla="*/ 1726461 w 1726461"/>
              <a:gd name="connsiteY6" fmla="*/ 551621 h 1127445"/>
              <a:gd name="connsiteX0" fmla="*/ 50061 w 1726461"/>
              <a:gd name="connsiteY0" fmla="*/ 582078 h 1124035"/>
              <a:gd name="connsiteX1" fmla="*/ 50204 w 1726461"/>
              <a:gd name="connsiteY1" fmla="*/ 580102 h 1124035"/>
              <a:gd name="connsiteX2" fmla="*/ 33272 w 1726461"/>
              <a:gd name="connsiteY2" fmla="*/ 664768 h 1124035"/>
              <a:gd name="connsiteX3" fmla="*/ 219394 w 1726461"/>
              <a:gd name="connsiteY3" fmla="*/ 6344 h 1124035"/>
              <a:gd name="connsiteX4" fmla="*/ 574994 w 1726461"/>
              <a:gd name="connsiteY4" fmla="*/ 1123944 h 1124035"/>
              <a:gd name="connsiteX5" fmla="*/ 1099927 w 1726461"/>
              <a:gd name="connsiteY5" fmla="*/ 74078 h 1124035"/>
              <a:gd name="connsiteX6" fmla="*/ 1438594 w 1726461"/>
              <a:gd name="connsiteY6" fmla="*/ 954611 h 1124035"/>
              <a:gd name="connsiteX7" fmla="*/ 1726461 w 1726461"/>
              <a:gd name="connsiteY7" fmla="*/ 548211 h 1124035"/>
              <a:gd name="connsiteX0" fmla="*/ 306364 w 1982764"/>
              <a:gd name="connsiteY0" fmla="*/ 577885 h 1119842"/>
              <a:gd name="connsiteX1" fmla="*/ 306507 w 1982764"/>
              <a:gd name="connsiteY1" fmla="*/ 575909 h 1119842"/>
              <a:gd name="connsiteX2" fmla="*/ 1708 w 1982764"/>
              <a:gd name="connsiteY2" fmla="*/ 829908 h 1119842"/>
              <a:gd name="connsiteX3" fmla="*/ 475697 w 1982764"/>
              <a:gd name="connsiteY3" fmla="*/ 2151 h 1119842"/>
              <a:gd name="connsiteX4" fmla="*/ 831297 w 1982764"/>
              <a:gd name="connsiteY4" fmla="*/ 1119751 h 1119842"/>
              <a:gd name="connsiteX5" fmla="*/ 1356230 w 1982764"/>
              <a:gd name="connsiteY5" fmla="*/ 69885 h 1119842"/>
              <a:gd name="connsiteX6" fmla="*/ 1694897 w 1982764"/>
              <a:gd name="connsiteY6" fmla="*/ 950418 h 1119842"/>
              <a:gd name="connsiteX7" fmla="*/ 1982764 w 1982764"/>
              <a:gd name="connsiteY7" fmla="*/ 544018 h 1119842"/>
              <a:gd name="connsiteX0" fmla="*/ 588097 w 2264497"/>
              <a:gd name="connsiteY0" fmla="*/ 577885 h 1136748"/>
              <a:gd name="connsiteX1" fmla="*/ 12506 w 2264497"/>
              <a:gd name="connsiteY1" fmla="*/ 1050042 h 1136748"/>
              <a:gd name="connsiteX2" fmla="*/ 283441 w 2264497"/>
              <a:gd name="connsiteY2" fmla="*/ 829908 h 1136748"/>
              <a:gd name="connsiteX3" fmla="*/ 757430 w 2264497"/>
              <a:gd name="connsiteY3" fmla="*/ 2151 h 1136748"/>
              <a:gd name="connsiteX4" fmla="*/ 1113030 w 2264497"/>
              <a:gd name="connsiteY4" fmla="*/ 1119751 h 1136748"/>
              <a:gd name="connsiteX5" fmla="*/ 1637963 w 2264497"/>
              <a:gd name="connsiteY5" fmla="*/ 69885 h 1136748"/>
              <a:gd name="connsiteX6" fmla="*/ 1976630 w 2264497"/>
              <a:gd name="connsiteY6" fmla="*/ 950418 h 1136748"/>
              <a:gd name="connsiteX7" fmla="*/ 2264497 w 2264497"/>
              <a:gd name="connsiteY7" fmla="*/ 544018 h 1136748"/>
              <a:gd name="connsiteX0" fmla="*/ 275437 w 2273570"/>
              <a:gd name="connsiteY0" fmla="*/ 1187485 h 1251294"/>
              <a:gd name="connsiteX1" fmla="*/ 21579 w 2273570"/>
              <a:gd name="connsiteY1" fmla="*/ 1050042 h 1251294"/>
              <a:gd name="connsiteX2" fmla="*/ 292514 w 2273570"/>
              <a:gd name="connsiteY2" fmla="*/ 829908 h 1251294"/>
              <a:gd name="connsiteX3" fmla="*/ 766503 w 2273570"/>
              <a:gd name="connsiteY3" fmla="*/ 2151 h 1251294"/>
              <a:gd name="connsiteX4" fmla="*/ 1122103 w 2273570"/>
              <a:gd name="connsiteY4" fmla="*/ 1119751 h 1251294"/>
              <a:gd name="connsiteX5" fmla="*/ 1647036 w 2273570"/>
              <a:gd name="connsiteY5" fmla="*/ 69885 h 1251294"/>
              <a:gd name="connsiteX6" fmla="*/ 1985703 w 2273570"/>
              <a:gd name="connsiteY6" fmla="*/ 950418 h 1251294"/>
              <a:gd name="connsiteX7" fmla="*/ 2273570 w 2273570"/>
              <a:gd name="connsiteY7" fmla="*/ 544018 h 1251294"/>
              <a:gd name="connsiteX0" fmla="*/ 0 w 2760133"/>
              <a:gd name="connsiteY0" fmla="*/ 1526152 h 1526152"/>
              <a:gd name="connsiteX1" fmla="*/ 508142 w 2760133"/>
              <a:gd name="connsiteY1" fmla="*/ 1050042 h 1526152"/>
              <a:gd name="connsiteX2" fmla="*/ 779077 w 2760133"/>
              <a:gd name="connsiteY2" fmla="*/ 829908 h 1526152"/>
              <a:gd name="connsiteX3" fmla="*/ 1253066 w 2760133"/>
              <a:gd name="connsiteY3" fmla="*/ 2151 h 1526152"/>
              <a:gd name="connsiteX4" fmla="*/ 1608666 w 2760133"/>
              <a:gd name="connsiteY4" fmla="*/ 1119751 h 1526152"/>
              <a:gd name="connsiteX5" fmla="*/ 2133599 w 2760133"/>
              <a:gd name="connsiteY5" fmla="*/ 69885 h 1526152"/>
              <a:gd name="connsiteX6" fmla="*/ 2472266 w 2760133"/>
              <a:gd name="connsiteY6" fmla="*/ 950418 h 1526152"/>
              <a:gd name="connsiteX7" fmla="*/ 2760133 w 2760133"/>
              <a:gd name="connsiteY7" fmla="*/ 544018 h 1526152"/>
              <a:gd name="connsiteX0" fmla="*/ 0 w 2760133"/>
              <a:gd name="connsiteY0" fmla="*/ 1524164 h 1524164"/>
              <a:gd name="connsiteX1" fmla="*/ 508142 w 2760133"/>
              <a:gd name="connsiteY1" fmla="*/ 1048054 h 1524164"/>
              <a:gd name="connsiteX2" fmla="*/ 846810 w 2760133"/>
              <a:gd name="connsiteY2" fmla="*/ 1031120 h 1524164"/>
              <a:gd name="connsiteX3" fmla="*/ 1253066 w 2760133"/>
              <a:gd name="connsiteY3" fmla="*/ 163 h 1524164"/>
              <a:gd name="connsiteX4" fmla="*/ 1608666 w 2760133"/>
              <a:gd name="connsiteY4" fmla="*/ 1117763 h 1524164"/>
              <a:gd name="connsiteX5" fmla="*/ 2133599 w 2760133"/>
              <a:gd name="connsiteY5" fmla="*/ 67897 h 1524164"/>
              <a:gd name="connsiteX6" fmla="*/ 2472266 w 2760133"/>
              <a:gd name="connsiteY6" fmla="*/ 948430 h 1524164"/>
              <a:gd name="connsiteX7" fmla="*/ 2760133 w 2760133"/>
              <a:gd name="connsiteY7" fmla="*/ 542030 h 1524164"/>
              <a:gd name="connsiteX0" fmla="*/ 0 w 2760133"/>
              <a:gd name="connsiteY0" fmla="*/ 1524164 h 1524164"/>
              <a:gd name="connsiteX1" fmla="*/ 812942 w 2760133"/>
              <a:gd name="connsiteY1" fmla="*/ 540054 h 1524164"/>
              <a:gd name="connsiteX2" fmla="*/ 846810 w 2760133"/>
              <a:gd name="connsiteY2" fmla="*/ 1031120 h 1524164"/>
              <a:gd name="connsiteX3" fmla="*/ 1253066 w 2760133"/>
              <a:gd name="connsiteY3" fmla="*/ 163 h 1524164"/>
              <a:gd name="connsiteX4" fmla="*/ 1608666 w 2760133"/>
              <a:gd name="connsiteY4" fmla="*/ 1117763 h 1524164"/>
              <a:gd name="connsiteX5" fmla="*/ 2133599 w 2760133"/>
              <a:gd name="connsiteY5" fmla="*/ 67897 h 1524164"/>
              <a:gd name="connsiteX6" fmla="*/ 2472266 w 2760133"/>
              <a:gd name="connsiteY6" fmla="*/ 948430 h 1524164"/>
              <a:gd name="connsiteX7" fmla="*/ 2760133 w 2760133"/>
              <a:gd name="connsiteY7" fmla="*/ 542030 h 1524164"/>
              <a:gd name="connsiteX0" fmla="*/ 0 w 2760133"/>
              <a:gd name="connsiteY0" fmla="*/ 1524082 h 1524082"/>
              <a:gd name="connsiteX1" fmla="*/ 812942 w 2760133"/>
              <a:gd name="connsiteY1" fmla="*/ 539972 h 1524082"/>
              <a:gd name="connsiteX2" fmla="*/ 1066943 w 2760133"/>
              <a:gd name="connsiteY2" fmla="*/ 1183438 h 1524082"/>
              <a:gd name="connsiteX3" fmla="*/ 1253066 w 2760133"/>
              <a:gd name="connsiteY3" fmla="*/ 81 h 1524082"/>
              <a:gd name="connsiteX4" fmla="*/ 1608666 w 2760133"/>
              <a:gd name="connsiteY4" fmla="*/ 1117681 h 1524082"/>
              <a:gd name="connsiteX5" fmla="*/ 2133599 w 2760133"/>
              <a:gd name="connsiteY5" fmla="*/ 67815 h 1524082"/>
              <a:gd name="connsiteX6" fmla="*/ 2472266 w 2760133"/>
              <a:gd name="connsiteY6" fmla="*/ 948348 h 1524082"/>
              <a:gd name="connsiteX7" fmla="*/ 2760133 w 2760133"/>
              <a:gd name="connsiteY7" fmla="*/ 541948 h 1524082"/>
              <a:gd name="connsiteX0" fmla="*/ 0 w 2760133"/>
              <a:gd name="connsiteY0" fmla="*/ 1592340 h 1592340"/>
              <a:gd name="connsiteX1" fmla="*/ 812942 w 2760133"/>
              <a:gd name="connsiteY1" fmla="*/ 608230 h 1592340"/>
              <a:gd name="connsiteX2" fmla="*/ 1066943 w 2760133"/>
              <a:gd name="connsiteY2" fmla="*/ 1251696 h 1592340"/>
              <a:gd name="connsiteX3" fmla="*/ 1253066 w 2760133"/>
              <a:gd name="connsiteY3" fmla="*/ 68339 h 1592340"/>
              <a:gd name="connsiteX4" fmla="*/ 1608666 w 2760133"/>
              <a:gd name="connsiteY4" fmla="*/ 1185939 h 1592340"/>
              <a:gd name="connsiteX5" fmla="*/ 1879599 w 2760133"/>
              <a:gd name="connsiteY5" fmla="*/ 606 h 1592340"/>
              <a:gd name="connsiteX6" fmla="*/ 2472266 w 2760133"/>
              <a:gd name="connsiteY6" fmla="*/ 1016606 h 1592340"/>
              <a:gd name="connsiteX7" fmla="*/ 2760133 w 2760133"/>
              <a:gd name="connsiteY7" fmla="*/ 610206 h 1592340"/>
              <a:gd name="connsiteX0" fmla="*/ 0 w 2760133"/>
              <a:gd name="connsiteY0" fmla="*/ 1591825 h 1591825"/>
              <a:gd name="connsiteX1" fmla="*/ 812942 w 2760133"/>
              <a:gd name="connsiteY1" fmla="*/ 607715 h 1591825"/>
              <a:gd name="connsiteX2" fmla="*/ 1066943 w 2760133"/>
              <a:gd name="connsiteY2" fmla="*/ 1251181 h 1591825"/>
              <a:gd name="connsiteX3" fmla="*/ 1253066 w 2760133"/>
              <a:gd name="connsiteY3" fmla="*/ 67824 h 1591825"/>
              <a:gd name="connsiteX4" fmla="*/ 1608666 w 2760133"/>
              <a:gd name="connsiteY4" fmla="*/ 1185424 h 1591825"/>
              <a:gd name="connsiteX5" fmla="*/ 1879599 w 2760133"/>
              <a:gd name="connsiteY5" fmla="*/ 91 h 1591825"/>
              <a:gd name="connsiteX6" fmla="*/ 2116666 w 2760133"/>
              <a:gd name="connsiteY6" fmla="*/ 1117691 h 1591825"/>
              <a:gd name="connsiteX7" fmla="*/ 2760133 w 2760133"/>
              <a:gd name="connsiteY7" fmla="*/ 609691 h 1591825"/>
              <a:gd name="connsiteX0" fmla="*/ 0 w 2302933"/>
              <a:gd name="connsiteY0" fmla="*/ 1591825 h 1591825"/>
              <a:gd name="connsiteX1" fmla="*/ 812942 w 2302933"/>
              <a:gd name="connsiteY1" fmla="*/ 607715 h 1591825"/>
              <a:gd name="connsiteX2" fmla="*/ 1066943 w 2302933"/>
              <a:gd name="connsiteY2" fmla="*/ 1251181 h 1591825"/>
              <a:gd name="connsiteX3" fmla="*/ 1253066 w 2302933"/>
              <a:gd name="connsiteY3" fmla="*/ 67824 h 1591825"/>
              <a:gd name="connsiteX4" fmla="*/ 1608666 w 2302933"/>
              <a:gd name="connsiteY4" fmla="*/ 1185424 h 1591825"/>
              <a:gd name="connsiteX5" fmla="*/ 1879599 w 2302933"/>
              <a:gd name="connsiteY5" fmla="*/ 91 h 1591825"/>
              <a:gd name="connsiteX6" fmla="*/ 2116666 w 2302933"/>
              <a:gd name="connsiteY6" fmla="*/ 1117691 h 1591825"/>
              <a:gd name="connsiteX7" fmla="*/ 2302933 w 2302933"/>
              <a:gd name="connsiteY7" fmla="*/ 677425 h 1591825"/>
              <a:gd name="connsiteX0" fmla="*/ 0 w 2302933"/>
              <a:gd name="connsiteY0" fmla="*/ 1642620 h 1642620"/>
              <a:gd name="connsiteX1" fmla="*/ 812942 w 2302933"/>
              <a:gd name="connsiteY1" fmla="*/ 658510 h 1642620"/>
              <a:gd name="connsiteX2" fmla="*/ 1066943 w 2302933"/>
              <a:gd name="connsiteY2" fmla="*/ 1301976 h 1642620"/>
              <a:gd name="connsiteX3" fmla="*/ 1253066 w 2302933"/>
              <a:gd name="connsiteY3" fmla="*/ 118619 h 1642620"/>
              <a:gd name="connsiteX4" fmla="*/ 1608666 w 2302933"/>
              <a:gd name="connsiteY4" fmla="*/ 1236219 h 1642620"/>
              <a:gd name="connsiteX5" fmla="*/ 1879599 w 2302933"/>
              <a:gd name="connsiteY5" fmla="*/ 86 h 1642620"/>
              <a:gd name="connsiteX6" fmla="*/ 2116666 w 2302933"/>
              <a:gd name="connsiteY6" fmla="*/ 1168486 h 1642620"/>
              <a:gd name="connsiteX7" fmla="*/ 2302933 w 2302933"/>
              <a:gd name="connsiteY7" fmla="*/ 728220 h 1642620"/>
              <a:gd name="connsiteX0" fmla="*/ 0 w 2302933"/>
              <a:gd name="connsiteY0" fmla="*/ 1642995 h 1642995"/>
              <a:gd name="connsiteX1" fmla="*/ 812942 w 2302933"/>
              <a:gd name="connsiteY1" fmla="*/ 658885 h 1642995"/>
              <a:gd name="connsiteX2" fmla="*/ 1066943 w 2302933"/>
              <a:gd name="connsiteY2" fmla="*/ 1302351 h 1642995"/>
              <a:gd name="connsiteX3" fmla="*/ 1253066 w 2302933"/>
              <a:gd name="connsiteY3" fmla="*/ 118994 h 1642995"/>
              <a:gd name="connsiteX4" fmla="*/ 1608666 w 2302933"/>
              <a:gd name="connsiteY4" fmla="*/ 1236594 h 1642995"/>
              <a:gd name="connsiteX5" fmla="*/ 1879599 w 2302933"/>
              <a:gd name="connsiteY5" fmla="*/ 461 h 1642995"/>
              <a:gd name="connsiteX6" fmla="*/ 2082799 w 2302933"/>
              <a:gd name="connsiteY6" fmla="*/ 1084194 h 1642995"/>
              <a:gd name="connsiteX7" fmla="*/ 2302933 w 2302933"/>
              <a:gd name="connsiteY7" fmla="*/ 728595 h 1642995"/>
              <a:gd name="connsiteX0" fmla="*/ 0 w 2302933"/>
              <a:gd name="connsiteY0" fmla="*/ 1642628 h 1642628"/>
              <a:gd name="connsiteX1" fmla="*/ 812942 w 2302933"/>
              <a:gd name="connsiteY1" fmla="*/ 658518 h 1642628"/>
              <a:gd name="connsiteX2" fmla="*/ 1066943 w 2302933"/>
              <a:gd name="connsiteY2" fmla="*/ 1301984 h 1642628"/>
              <a:gd name="connsiteX3" fmla="*/ 1253066 w 2302933"/>
              <a:gd name="connsiteY3" fmla="*/ 118627 h 1642628"/>
              <a:gd name="connsiteX4" fmla="*/ 1524000 w 2302933"/>
              <a:gd name="connsiteY4" fmla="*/ 1151560 h 1642628"/>
              <a:gd name="connsiteX5" fmla="*/ 1879599 w 2302933"/>
              <a:gd name="connsiteY5" fmla="*/ 94 h 1642628"/>
              <a:gd name="connsiteX6" fmla="*/ 2082799 w 2302933"/>
              <a:gd name="connsiteY6" fmla="*/ 1083827 h 1642628"/>
              <a:gd name="connsiteX7" fmla="*/ 2302933 w 2302933"/>
              <a:gd name="connsiteY7" fmla="*/ 728228 h 1642628"/>
              <a:gd name="connsiteX0" fmla="*/ 26 w 1490017"/>
              <a:gd name="connsiteY0" fmla="*/ 658518 h 1310668"/>
              <a:gd name="connsiteX1" fmla="*/ 254027 w 1490017"/>
              <a:gd name="connsiteY1" fmla="*/ 1301984 h 1310668"/>
              <a:gd name="connsiteX2" fmla="*/ 440150 w 1490017"/>
              <a:gd name="connsiteY2" fmla="*/ 118627 h 1310668"/>
              <a:gd name="connsiteX3" fmla="*/ 711084 w 1490017"/>
              <a:gd name="connsiteY3" fmla="*/ 1151560 h 1310668"/>
              <a:gd name="connsiteX4" fmla="*/ 1066683 w 1490017"/>
              <a:gd name="connsiteY4" fmla="*/ 94 h 1310668"/>
              <a:gd name="connsiteX5" fmla="*/ 1269883 w 1490017"/>
              <a:gd name="connsiteY5" fmla="*/ 1083827 h 1310668"/>
              <a:gd name="connsiteX6" fmla="*/ 1490017 w 1490017"/>
              <a:gd name="connsiteY6" fmla="*/ 728228 h 1310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90017" h="1310668">
                <a:moveTo>
                  <a:pt x="26" y="658518"/>
                </a:moveTo>
                <a:cubicBezTo>
                  <a:pt x="-2772" y="672300"/>
                  <a:pt x="225829" y="1397610"/>
                  <a:pt x="254027" y="1301984"/>
                </a:cubicBezTo>
                <a:cubicBezTo>
                  <a:pt x="282225" y="1206358"/>
                  <a:pt x="363974" y="143698"/>
                  <a:pt x="440150" y="118627"/>
                </a:cubicBezTo>
                <a:cubicBezTo>
                  <a:pt x="516326" y="93556"/>
                  <a:pt x="606662" y="1171315"/>
                  <a:pt x="711084" y="1151560"/>
                </a:cubicBezTo>
                <a:cubicBezTo>
                  <a:pt x="815506" y="1131805"/>
                  <a:pt x="973550" y="11383"/>
                  <a:pt x="1066683" y="94"/>
                </a:cubicBezTo>
                <a:cubicBezTo>
                  <a:pt x="1159816" y="-11195"/>
                  <a:pt x="1165461" y="1004805"/>
                  <a:pt x="1269883" y="1083827"/>
                </a:cubicBezTo>
                <a:cubicBezTo>
                  <a:pt x="1374305" y="1162849"/>
                  <a:pt x="1398294" y="970939"/>
                  <a:pt x="1490017" y="728228"/>
                </a:cubicBezTo>
              </a:path>
            </a:pathLst>
          </a:cu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445B7033-6A73-7245-B7F0-0D711EBC3FFA}"/>
              </a:ext>
            </a:extLst>
          </p:cNvPr>
          <p:cNvSpPr/>
          <p:nvPr/>
        </p:nvSpPr>
        <p:spPr>
          <a:xfrm rot="10800000">
            <a:off x="10290963" y="1826443"/>
            <a:ext cx="1676400" cy="1132700"/>
          </a:xfrm>
          <a:custGeom>
            <a:avLst/>
            <a:gdLst>
              <a:gd name="connsiteX0" fmla="*/ 0 w 1676400"/>
              <a:gd name="connsiteY0" fmla="*/ 590743 h 1132700"/>
              <a:gd name="connsiteX1" fmla="*/ 169333 w 1676400"/>
              <a:gd name="connsiteY1" fmla="*/ 15009 h 1132700"/>
              <a:gd name="connsiteX2" fmla="*/ 524933 w 1676400"/>
              <a:gd name="connsiteY2" fmla="*/ 1132609 h 1132700"/>
              <a:gd name="connsiteX3" fmla="*/ 1049866 w 1676400"/>
              <a:gd name="connsiteY3" fmla="*/ 82743 h 1132700"/>
              <a:gd name="connsiteX4" fmla="*/ 1388533 w 1676400"/>
              <a:gd name="connsiteY4" fmla="*/ 963276 h 1132700"/>
              <a:gd name="connsiteX5" fmla="*/ 1676400 w 1676400"/>
              <a:gd name="connsiteY5" fmla="*/ 556876 h 113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6400" h="1132700">
                <a:moveTo>
                  <a:pt x="0" y="590743"/>
                </a:moveTo>
                <a:cubicBezTo>
                  <a:pt x="40922" y="257720"/>
                  <a:pt x="81844" y="-75302"/>
                  <a:pt x="169333" y="15009"/>
                </a:cubicBezTo>
                <a:cubicBezTo>
                  <a:pt x="256822" y="105320"/>
                  <a:pt x="378178" y="1121320"/>
                  <a:pt x="524933" y="1132609"/>
                </a:cubicBezTo>
                <a:cubicBezTo>
                  <a:pt x="671688" y="1143898"/>
                  <a:pt x="905933" y="110965"/>
                  <a:pt x="1049866" y="82743"/>
                </a:cubicBezTo>
                <a:cubicBezTo>
                  <a:pt x="1193799" y="54521"/>
                  <a:pt x="1284111" y="884254"/>
                  <a:pt x="1388533" y="963276"/>
                </a:cubicBezTo>
                <a:cubicBezTo>
                  <a:pt x="1492955" y="1042298"/>
                  <a:pt x="1584677" y="799587"/>
                  <a:pt x="1676400" y="556876"/>
                </a:cubicBez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CAD62AE-4A84-D146-91E2-86B3A7B94DC6}"/>
              </a:ext>
            </a:extLst>
          </p:cNvPr>
          <p:cNvCxnSpPr/>
          <p:nvPr/>
        </p:nvCxnSpPr>
        <p:spPr>
          <a:xfrm>
            <a:off x="8106038" y="3123325"/>
            <a:ext cx="977156" cy="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58D4663-0A7A-0D42-8B5A-854834E3FE3C}"/>
              </a:ext>
            </a:extLst>
          </p:cNvPr>
          <p:cNvCxnSpPr>
            <a:cxnSpLocks/>
          </p:cNvCxnSpPr>
          <p:nvPr/>
        </p:nvCxnSpPr>
        <p:spPr>
          <a:xfrm flipH="1">
            <a:off x="10626553" y="3123325"/>
            <a:ext cx="1084544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DD7439BD-0812-F042-BCFF-6B5EE3EA87BC}"/>
              </a:ext>
            </a:extLst>
          </p:cNvPr>
          <p:cNvSpPr txBox="1"/>
          <p:nvPr/>
        </p:nvSpPr>
        <p:spPr>
          <a:xfrm>
            <a:off x="7673461" y="3193677"/>
            <a:ext cx="44818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Dominant nonlinear interaction is between counter propagating fluctuations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1C98B32-0BB2-EA4C-A1D2-7C1918F6A03F}"/>
              </a:ext>
            </a:extLst>
          </p:cNvPr>
          <p:cNvSpPr txBox="1"/>
          <p:nvPr/>
        </p:nvSpPr>
        <p:spPr>
          <a:xfrm>
            <a:off x="352589" y="4804896"/>
            <a:ext cx="57995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MHD turbulence is largely analogous to fluid turbulence</a:t>
            </a:r>
          </a:p>
          <a:p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5E28F95-91FC-C049-BFD8-3232C41A19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99738" y="5275132"/>
            <a:ext cx="3892732" cy="548640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286C5746-9ED6-9041-898E-4DE0B37BEA23}"/>
              </a:ext>
            </a:extLst>
          </p:cNvPr>
          <p:cNvSpPr/>
          <p:nvPr/>
        </p:nvSpPr>
        <p:spPr>
          <a:xfrm>
            <a:off x="3787543" y="5269452"/>
            <a:ext cx="1298244" cy="6237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08FDF6D-8E02-0E4C-B103-7A0567F394CA}"/>
              </a:ext>
            </a:extLst>
          </p:cNvPr>
          <p:cNvSpPr txBox="1"/>
          <p:nvPr/>
        </p:nvSpPr>
        <p:spPr>
          <a:xfrm>
            <a:off x="9165927" y="2779958"/>
            <a:ext cx="860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z</a:t>
            </a:r>
            <a:r>
              <a:rPr lang="en-US" sz="2800" baseline="-25000" dirty="0">
                <a:solidFill>
                  <a:srgbClr val="00B050"/>
                </a:solidFill>
              </a:rPr>
              <a:t>1</a:t>
            </a:r>
            <a:r>
              <a:rPr lang="en-US" sz="2800" baseline="30000" dirty="0">
                <a:solidFill>
                  <a:srgbClr val="00B050"/>
                </a:solidFill>
              </a:rPr>
              <a:t>-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48C4ABC-B461-3748-850F-8DB61F09C6CF}"/>
              </a:ext>
            </a:extLst>
          </p:cNvPr>
          <p:cNvSpPr txBox="1"/>
          <p:nvPr/>
        </p:nvSpPr>
        <p:spPr>
          <a:xfrm>
            <a:off x="10703358" y="1647178"/>
            <a:ext cx="5934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B0F0"/>
                </a:solidFill>
              </a:rPr>
              <a:t>z</a:t>
            </a:r>
            <a:r>
              <a:rPr lang="en-US" sz="2800" baseline="-25000" dirty="0">
                <a:solidFill>
                  <a:srgbClr val="00B0F0"/>
                </a:solidFill>
              </a:rPr>
              <a:t>1</a:t>
            </a:r>
            <a:r>
              <a:rPr lang="en-US" sz="2800" baseline="30000" dirty="0">
                <a:solidFill>
                  <a:srgbClr val="00B0F0"/>
                </a:solidFill>
              </a:rPr>
              <a:t>+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6FBA84A-45CE-7E4D-A9C2-7DB7BFF26F4F}"/>
              </a:ext>
            </a:extLst>
          </p:cNvPr>
          <p:cNvSpPr/>
          <p:nvPr/>
        </p:nvSpPr>
        <p:spPr>
          <a:xfrm>
            <a:off x="2521399" y="5324270"/>
            <a:ext cx="1298244" cy="623704"/>
          </a:xfrm>
          <a:prstGeom prst="ellipse">
            <a:avLst/>
          </a:prstGeom>
          <a:noFill/>
          <a:ln>
            <a:solidFill>
              <a:srgbClr val="0432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432FF"/>
              </a:solidFill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5CCF6ED-7C58-7D4D-A1F5-6B32BD0FA6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61659" y="4905157"/>
            <a:ext cx="1255858" cy="23988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86B1CA8-B352-9246-9EB4-2058C3FE17A5}"/>
              </a:ext>
            </a:extLst>
          </p:cNvPr>
          <p:cNvSpPr txBox="1"/>
          <p:nvPr/>
        </p:nvSpPr>
        <p:spPr>
          <a:xfrm>
            <a:off x="518759" y="4156364"/>
            <a:ext cx="2202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Verniero + 2018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8A649C-53FD-EA44-B46E-7C6B2F265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T. A. Bowen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1C3382-4884-6A1F-A290-B2EFAC969B9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66654" y="4561876"/>
            <a:ext cx="3658800" cy="923330"/>
          </a:xfrm>
          <a:prstGeom prst="rect">
            <a:avLst/>
          </a:prstGeom>
          <a:ln>
            <a:noFill/>
          </a:ln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44E8ACB-D744-C6C0-4059-0F5D328AB2A3}"/>
              </a:ext>
            </a:extLst>
          </p:cNvPr>
          <p:cNvSpPr txBox="1"/>
          <p:nvPr/>
        </p:nvSpPr>
        <p:spPr>
          <a:xfrm>
            <a:off x="7518887" y="5708490"/>
            <a:ext cx="62663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1" indent="0">
              <a:buNone/>
            </a:pPr>
            <a:r>
              <a:rPr lang="en-US" sz="2000" dirty="0"/>
              <a:t>σ</a:t>
            </a:r>
            <a:r>
              <a:rPr lang="en-US" sz="2000" baseline="-25000" dirty="0"/>
              <a:t>c</a:t>
            </a:r>
            <a:r>
              <a:rPr lang="en-US" sz="2000" dirty="0"/>
              <a:t> ≃ ±1 for shear Alfvén wave</a:t>
            </a:r>
          </a:p>
        </p:txBody>
      </p:sp>
    </p:spTree>
    <p:extLst>
      <p:ext uri="{BB962C8B-B14F-4D97-AF65-F5344CB8AC3E}">
        <p14:creationId xmlns:p14="http://schemas.microsoft.com/office/powerpoint/2010/main" val="192102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3D12560-614E-8E01-A5CC-10B353FBD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3335" y="487680"/>
            <a:ext cx="5948595" cy="605028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05D95E-E62A-9A47-A6B9-41187DD62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891" y="420269"/>
            <a:ext cx="4778878" cy="1188720"/>
          </a:xfrm>
        </p:spPr>
        <p:txBody>
          <a:bodyPr>
            <a:normAutofit/>
          </a:bodyPr>
          <a:lstStyle/>
          <a:p>
            <a:r>
              <a:rPr lang="en-US" dirty="0"/>
              <a:t>interplay of waves &amp; Turbulence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418B4-AE32-094C-B056-313C6B16C3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635" y="1878008"/>
            <a:ext cx="5342179" cy="310198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Color by  Ē=E(f</a:t>
            </a:r>
            <a:r>
              <a:rPr lang="en-US" sz="2400" baseline="-25000" dirty="0"/>
              <a:t>min</a:t>
            </a:r>
            <a:r>
              <a:rPr lang="en-US" sz="2400" dirty="0"/>
              <a:t>)/E (f</a:t>
            </a:r>
            <a:r>
              <a:rPr lang="en-US" sz="2400" baseline="-25000" dirty="0"/>
              <a:t>c</a:t>
            </a:r>
            <a:r>
              <a:rPr lang="en-US" sz="2400" dirty="0"/>
              <a:t>) 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FFD78"/>
                </a:solidFill>
              </a:rPr>
              <a:t>Small Ē </a:t>
            </a:r>
            <a:r>
              <a:rPr lang="en-US" sz="2400" dirty="0"/>
              <a:t>-&gt; Large Ē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Compute average spectral index E=k</a:t>
            </a:r>
            <a:r>
              <a:rPr lang="en-US" sz="2400" baseline="30000" dirty="0"/>
              <a:t>α</a:t>
            </a:r>
          </a:p>
          <a:p>
            <a:pPr marL="0" indent="0">
              <a:buNone/>
            </a:pPr>
            <a:endParaRPr lang="en-US" sz="2400" baseline="30000" dirty="0"/>
          </a:p>
          <a:p>
            <a:pPr marL="0" indent="0">
              <a:buNone/>
            </a:pPr>
            <a:r>
              <a:rPr lang="en-US" sz="2400" dirty="0"/>
              <a:t>Compare to wavelet power</a:t>
            </a:r>
          </a:p>
          <a:p>
            <a:pPr marL="0" indent="0">
              <a:buNone/>
            </a:pPr>
            <a:endParaRPr lang="en-US" sz="2400" baseline="30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20B4B2-7CB4-4842-AC85-218207BF5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T. A. Bowen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AA326EA-DEBC-AB41-8EFF-D40E74A0DB28}"/>
              </a:ext>
            </a:extLst>
          </p:cNvPr>
          <p:cNvCxnSpPr>
            <a:cxnSpLocks/>
          </p:cNvCxnSpPr>
          <p:nvPr/>
        </p:nvCxnSpPr>
        <p:spPr>
          <a:xfrm flipV="1">
            <a:off x="5178769" y="2383064"/>
            <a:ext cx="4870478" cy="1594199"/>
          </a:xfrm>
          <a:prstGeom prst="straightConnector1">
            <a:avLst/>
          </a:prstGeom>
          <a:ln w="381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B9D68B5-F6F7-9243-B3D1-F1791EE9E6DD}"/>
              </a:ext>
            </a:extLst>
          </p:cNvPr>
          <p:cNvCxnSpPr>
            <a:cxnSpLocks/>
          </p:cNvCxnSpPr>
          <p:nvPr/>
        </p:nvCxnSpPr>
        <p:spPr>
          <a:xfrm flipV="1">
            <a:off x="3225247" y="1675832"/>
            <a:ext cx="3984877" cy="12966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A9324B3-04ED-9BA0-4C32-FEACE6505DCC}"/>
              </a:ext>
            </a:extLst>
          </p:cNvPr>
          <p:cNvCxnSpPr>
            <a:cxnSpLocks/>
          </p:cNvCxnSpPr>
          <p:nvPr/>
        </p:nvCxnSpPr>
        <p:spPr>
          <a:xfrm>
            <a:off x="3933645" y="4997244"/>
            <a:ext cx="1942476" cy="778984"/>
          </a:xfrm>
          <a:prstGeom prst="straightConnector1">
            <a:avLst/>
          </a:prstGeom>
          <a:ln w="3810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0CE5EF2-2C4A-B955-EA39-7B3FF3005878}"/>
              </a:ext>
            </a:extLst>
          </p:cNvPr>
          <p:cNvSpPr txBox="1"/>
          <p:nvPr/>
        </p:nvSpPr>
        <p:spPr>
          <a:xfrm>
            <a:off x="8746803" y="6488668"/>
            <a:ext cx="2506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Bowen+ 2024, Nat Astro</a:t>
            </a:r>
          </a:p>
        </p:txBody>
      </p:sp>
    </p:spTree>
    <p:extLst>
      <p:ext uri="{BB962C8B-B14F-4D97-AF65-F5344CB8AC3E}">
        <p14:creationId xmlns:p14="http://schemas.microsoft.com/office/powerpoint/2010/main" val="20864664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23ED8F3-4F12-B3B3-AAC9-24C907D8B7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2302" y="1136650"/>
            <a:ext cx="5145097" cy="517376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643D99-1097-EB46-8565-AC7F360E4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345" y="300482"/>
            <a:ext cx="6470105" cy="1188720"/>
          </a:xfrm>
        </p:spPr>
        <p:txBody>
          <a:bodyPr>
            <a:normAutofit/>
          </a:bodyPr>
          <a:lstStyle/>
          <a:p>
            <a:r>
              <a:rPr lang="en-US" dirty="0"/>
              <a:t>Signature of non-universal Turbulent Dissipation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5E90EB-34EA-DE4A-A4DA-CE1473BA3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T. A. Bowen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6A29E3-9200-234D-88DD-967D4DDA1A12}"/>
              </a:ext>
            </a:extLst>
          </p:cNvPr>
          <p:cNvSpPr txBox="1"/>
          <p:nvPr/>
        </p:nvSpPr>
        <p:spPr>
          <a:xfrm>
            <a:off x="361279" y="1568491"/>
            <a:ext cx="6268121" cy="4914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The drop in the spectra at ion kinetic scales is strongly correlated to presence of waves</a:t>
            </a:r>
            <a:br>
              <a:rPr lang="en-US" sz="2000" dirty="0"/>
            </a:br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Circularly polarized power is strongly correlated to large-scale cross helicity σ</a:t>
            </a:r>
            <a:r>
              <a:rPr lang="en-US" sz="2000" baseline="-25000" dirty="0"/>
              <a:t>c </a:t>
            </a:r>
          </a:p>
          <a:p>
            <a:br>
              <a:rPr lang="en-US" sz="2000" baseline="-25000" dirty="0"/>
            </a:br>
            <a:endParaRPr lang="en-US" sz="2000" baseline="-25000" dirty="0"/>
          </a:p>
          <a:p>
            <a:endParaRPr lang="en-US" sz="2000" baseline="-25000" dirty="0"/>
          </a:p>
          <a:p>
            <a:endParaRPr lang="en-US" sz="2000" dirty="0"/>
          </a:p>
          <a:p>
            <a:r>
              <a:rPr lang="en-US" sz="2000" b="1" dirty="0"/>
              <a:t>This demands non-universality of the cascade</a:t>
            </a:r>
            <a:r>
              <a:rPr lang="en-US" sz="2000" dirty="0"/>
              <a:t>: the nature of the turbulence is not simply set by the independence of the cascade rate and dissipation rate.</a:t>
            </a:r>
          </a:p>
          <a:p>
            <a:endParaRPr lang="en-US" sz="2000" dirty="0"/>
          </a:p>
          <a:p>
            <a:r>
              <a:rPr lang="en-US" sz="2000" b="1" dirty="0"/>
              <a:t>Heating ratio Q</a:t>
            </a:r>
            <a:r>
              <a:rPr lang="en-US" sz="2000" b="1" baseline="-25000" dirty="0"/>
              <a:t>e</a:t>
            </a:r>
            <a:r>
              <a:rPr lang="en-US" sz="2000" b="1" dirty="0"/>
              <a:t>/Q</a:t>
            </a:r>
            <a:r>
              <a:rPr lang="en-US" sz="2000" b="1" baseline="-25000" dirty="0"/>
              <a:t>i  </a:t>
            </a:r>
            <a:r>
              <a:rPr lang="en-US" sz="2000" b="1" dirty="0"/>
              <a:t>is a function of large-scale geometry of the fluctuations</a:t>
            </a:r>
          </a:p>
          <a:p>
            <a:endParaRPr lang="en-US" sz="2000" baseline="-250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B748889D-2699-71B6-F1F0-AF936D5619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5339" y="3357186"/>
            <a:ext cx="1800291" cy="60260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AADD6FF-248B-625A-E9D3-0140DBC7F8F3}"/>
              </a:ext>
            </a:extLst>
          </p:cNvPr>
          <p:cNvSpPr txBox="1"/>
          <p:nvPr/>
        </p:nvSpPr>
        <p:spPr>
          <a:xfrm>
            <a:off x="9451072" y="6353294"/>
            <a:ext cx="2506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Bowen+ 2024, Nat Astro</a:t>
            </a:r>
          </a:p>
        </p:txBody>
      </p:sp>
    </p:spTree>
    <p:extLst>
      <p:ext uri="{BB962C8B-B14F-4D97-AF65-F5344CB8AC3E}">
        <p14:creationId xmlns:p14="http://schemas.microsoft.com/office/powerpoint/2010/main" val="38879154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015D1D38-F421-DCB3-0343-F073BB7C703D}"/>
              </a:ext>
            </a:extLst>
          </p:cNvPr>
          <p:cNvSpPr txBox="1"/>
          <p:nvPr/>
        </p:nvSpPr>
        <p:spPr>
          <a:xfrm>
            <a:off x="281529" y="2767222"/>
            <a:ext cx="217015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Distributions of increments capture turbulent evolution</a:t>
            </a:r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intermittency is seen in change in the shape of the distribution with scale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181" y="297659"/>
            <a:ext cx="4808207" cy="1188720"/>
          </a:xfrm>
        </p:spPr>
        <p:txBody>
          <a:bodyPr/>
          <a:lstStyle/>
          <a:p>
            <a:r>
              <a:rPr lang="en-US" dirty="0"/>
              <a:t>Intermittency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70495" y="633491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6FE815-8D3E-A74D-B53D-18397DB14CBC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134441" y="3375612"/>
            <a:ext cx="38124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/>
              <a:t>i) With Intermittency</a:t>
            </a:r>
          </a:p>
          <a:p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9402500" y="370401"/>
            <a:ext cx="4213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Maron &amp; Goldreich 2001</a:t>
            </a:r>
          </a:p>
        </p:txBody>
      </p:sp>
      <p:pic>
        <p:nvPicPr>
          <p:cNvPr id="3" name="Picture 2" descr="A picture containing shape&#10;&#10;Description automatically generated">
            <a:extLst>
              <a:ext uri="{FF2B5EF4-FFF2-40B4-BE49-F238E27FC236}">
                <a16:creationId xmlns:a16="http://schemas.microsoft.com/office/drawing/2014/main" id="{6F14B1D0-87C3-9DF6-9EBC-D02AF4B79F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8872" y="3964302"/>
            <a:ext cx="3341389" cy="237061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3F669A1-DC58-012D-4803-C06096F4CC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1284" y="3115103"/>
            <a:ext cx="1266641" cy="38354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C859C02-F84C-3280-E295-9D62C79F35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627" y="2172122"/>
            <a:ext cx="3650705" cy="34634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A96CF66-E6A6-DA28-5400-2F4D8ACDE872}"/>
              </a:ext>
            </a:extLst>
          </p:cNvPr>
          <p:cNvSpPr txBox="1"/>
          <p:nvPr/>
        </p:nvSpPr>
        <p:spPr>
          <a:xfrm>
            <a:off x="350520" y="1722961"/>
            <a:ext cx="43272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Increments characterize turbulent flows</a:t>
            </a:r>
          </a:p>
        </p:txBody>
      </p:sp>
      <p:pic>
        <p:nvPicPr>
          <p:cNvPr id="12" name="Content Placeholder 11" descr="A close-up of a white and black pattern&#10;&#10;Description automatically generated">
            <a:extLst>
              <a:ext uri="{FF2B5EF4-FFF2-40B4-BE49-F238E27FC236}">
                <a16:creationId xmlns:a16="http://schemas.microsoft.com/office/drawing/2014/main" id="{66374429-7FC1-89BA-35EC-94C2F853F2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5894402" y="739733"/>
            <a:ext cx="5934417" cy="2766675"/>
          </a:xfr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833A937-576A-4B8B-CF2B-8E139351E3A3}"/>
              </a:ext>
            </a:extLst>
          </p:cNvPr>
          <p:cNvSpPr txBox="1"/>
          <p:nvPr/>
        </p:nvSpPr>
        <p:spPr>
          <a:xfrm>
            <a:off x="5987197" y="376574"/>
            <a:ext cx="32851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Simulation of MHD Turbulence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A4A5F6-2C05-85AE-028F-5608334B98DA}"/>
              </a:ext>
            </a:extLst>
          </p:cNvPr>
          <p:cNvSpPr txBox="1"/>
          <p:nvPr/>
        </p:nvSpPr>
        <p:spPr>
          <a:xfrm>
            <a:off x="8903176" y="3678729"/>
            <a:ext cx="78620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ii) Random Phase(smooth)</a:t>
            </a:r>
          </a:p>
        </p:txBody>
      </p:sp>
      <p:cxnSp>
        <p:nvCxnSpPr>
          <p:cNvPr id="11" name="Straight Arrow Connector 10"/>
          <p:cNvCxnSpPr>
            <a:cxnSpLocks/>
          </p:cNvCxnSpPr>
          <p:nvPr/>
        </p:nvCxnSpPr>
        <p:spPr>
          <a:xfrm flipV="1">
            <a:off x="1755571" y="5339882"/>
            <a:ext cx="1100499" cy="47945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 descr="A picture containing text, screenshot, plot, line&#10;&#10;Description automatically generated">
            <a:extLst>
              <a:ext uri="{FF2B5EF4-FFF2-40B4-BE49-F238E27FC236}">
                <a16:creationId xmlns:a16="http://schemas.microsoft.com/office/drawing/2014/main" id="{CD996CE1-9EBA-B088-C89F-03A8A261B8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96909" y="4139804"/>
            <a:ext cx="3039439" cy="221004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9339912-3AEF-1F96-188E-0FE545D752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8313" y="4637215"/>
            <a:ext cx="2150543" cy="35254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4C4297B-359A-9397-7C41-91E26920E1B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56426" y="5201410"/>
            <a:ext cx="1915712" cy="42258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67D89288-4B3F-5F58-A115-F31891D9D7A9}"/>
                  </a:ext>
                </a:extLst>
              </p:cNvPr>
              <p:cNvSpPr txBox="1"/>
              <p:nvPr/>
            </p:nvSpPr>
            <p:spPr>
              <a:xfrm>
                <a:off x="5894402" y="5458012"/>
                <a:ext cx="8382000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Non-intermittent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𝜁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𝐻𝑝</m:t>
                    </m:r>
                  </m:oMath>
                </a14:m>
                <a:endParaRPr lang="en-US" sz="1800" i="1" dirty="0"/>
              </a:p>
              <a:p>
                <a:r>
                  <a:rPr lang="en-US" sz="1800" dirty="0"/>
                  <a:t>Non-linear </a:t>
                </a:r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</a:rPr>
                      <m:t>𝜁</m:t>
                    </m:r>
                  </m:oMath>
                </a14:m>
                <a:r>
                  <a:rPr lang="en-US" sz="1800" dirty="0"/>
                  <a:t>, indicates intermittent scaling </a:t>
                </a:r>
                <a14:m>
                  <m:oMath xmlns:m="http://schemas.openxmlformats.org/officeDocument/2006/math">
                    <m:r>
                      <a:rPr lang="en-US" sz="1800" i="1" smtClean="0">
                        <a:latin typeface="Cambria Math" panose="02040503050406030204" pitchFamily="18" charset="0"/>
                      </a:rPr>
                      <m:t>𝜁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</m:d>
                    <m:r>
                      <a:rPr lang="en-US" sz="1800" b="0" i="0" smtClean="0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endParaRPr lang="en-US" sz="1800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67D89288-4B3F-5F58-A115-F31891D9D7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4402" y="5458012"/>
                <a:ext cx="8382000" cy="1200329"/>
              </a:xfrm>
              <a:prstGeom prst="rect">
                <a:avLst/>
              </a:prstGeom>
              <a:blipFill>
                <a:blip r:embed="rId9"/>
                <a:stretch>
                  <a:fillRect l="-605"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D00DFA21-C3C9-CE0C-E696-D2CCB1DA88B9}"/>
              </a:ext>
            </a:extLst>
          </p:cNvPr>
          <p:cNvCxnSpPr>
            <a:cxnSpLocks/>
          </p:cNvCxnSpPr>
          <p:nvPr/>
        </p:nvCxnSpPr>
        <p:spPr>
          <a:xfrm>
            <a:off x="8020371" y="4103120"/>
            <a:ext cx="1382129" cy="38137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9A9530F3-CF3D-0EB4-65BA-6B17746ECB5B}"/>
              </a:ext>
            </a:extLst>
          </p:cNvPr>
          <p:cNvCxnSpPr>
            <a:cxnSpLocks/>
          </p:cNvCxnSpPr>
          <p:nvPr/>
        </p:nvCxnSpPr>
        <p:spPr>
          <a:xfrm>
            <a:off x="9707406" y="3970895"/>
            <a:ext cx="964279" cy="63537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92690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C06116-252C-D742-9575-10E7F733B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T. A. Bowen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B39A2D-FCFB-9AEF-EA4C-8EC66A3DF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434" y="140462"/>
            <a:ext cx="4739942" cy="1188720"/>
          </a:xfrm>
        </p:spPr>
        <p:txBody>
          <a:bodyPr>
            <a:normAutofit/>
          </a:bodyPr>
          <a:lstStyle/>
          <a:p>
            <a:r>
              <a:rPr lang="en-US" dirty="0"/>
              <a:t>Intermittency &amp; ICW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9EE91D-2B3A-3859-180D-CE1A4E3773A1}"/>
              </a:ext>
            </a:extLst>
          </p:cNvPr>
          <p:cNvSpPr txBox="1"/>
          <p:nvPr/>
        </p:nvSpPr>
        <p:spPr>
          <a:xfrm>
            <a:off x="5775827" y="389391"/>
            <a:ext cx="565159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Intervals with </a:t>
            </a:r>
            <a:r>
              <a:rPr lang="en-US" sz="2000" b="1" dirty="0"/>
              <a:t>stronger</a:t>
            </a:r>
            <a:r>
              <a:rPr lang="en-US" sz="2000" dirty="0"/>
              <a:t> </a:t>
            </a:r>
            <a:r>
              <a:rPr lang="en-US" sz="2000" b="1" dirty="0"/>
              <a:t>waves</a:t>
            </a:r>
            <a:r>
              <a:rPr lang="en-US" sz="2000" dirty="0"/>
              <a:t> have more Gaussian signatures and </a:t>
            </a:r>
            <a:r>
              <a:rPr lang="en-US" sz="2000" b="1" dirty="0"/>
              <a:t>weak intermittency</a:t>
            </a:r>
            <a:r>
              <a:rPr lang="en-US" sz="2000" dirty="0"/>
              <a:t>.</a:t>
            </a:r>
          </a:p>
          <a:p>
            <a:endParaRPr lang="en-US" sz="2000" dirty="0"/>
          </a:p>
          <a:p>
            <a:r>
              <a:rPr lang="en-US" sz="2000" dirty="0"/>
              <a:t>Intervals with </a:t>
            </a:r>
            <a:r>
              <a:rPr lang="en-US" sz="2000" b="1" dirty="0"/>
              <a:t>weaker</a:t>
            </a:r>
            <a:r>
              <a:rPr lang="en-US" sz="2000" dirty="0"/>
              <a:t> </a:t>
            </a:r>
            <a:r>
              <a:rPr lang="en-US" sz="2000" b="1" dirty="0"/>
              <a:t>waves</a:t>
            </a:r>
            <a:r>
              <a:rPr lang="en-US" sz="2000" dirty="0"/>
              <a:t> have non-Gaussian signatures and </a:t>
            </a:r>
            <a:r>
              <a:rPr lang="en-US" sz="2000" b="1" dirty="0"/>
              <a:t>strong intermittency</a:t>
            </a:r>
          </a:p>
        </p:txBody>
      </p:sp>
      <p:pic>
        <p:nvPicPr>
          <p:cNvPr id="13" name="Picture 12" descr="Chart, line chart, surface chart&#10;&#10;Description automatically generated">
            <a:extLst>
              <a:ext uri="{FF2B5EF4-FFF2-40B4-BE49-F238E27FC236}">
                <a16:creationId xmlns:a16="http://schemas.microsoft.com/office/drawing/2014/main" id="{99CAF85A-A1D2-F9A1-3719-D20CCDAD7E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33" y="1447028"/>
            <a:ext cx="3994595" cy="362472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60F523BB-B725-26E4-1001-D97D74E80CC4}"/>
              </a:ext>
            </a:extLst>
          </p:cNvPr>
          <p:cNvSpPr txBox="1"/>
          <p:nvPr/>
        </p:nvSpPr>
        <p:spPr>
          <a:xfrm>
            <a:off x="244434" y="5276953"/>
            <a:ext cx="39574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Analyze intermittent signatures at scales deep into the ion kinetic range, scales smaller than the ICW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3C36275-F3EB-927E-FDF8-0819AF0C9541}"/>
              </a:ext>
            </a:extLst>
          </p:cNvPr>
          <p:cNvCxnSpPr>
            <a:cxnSpLocks/>
          </p:cNvCxnSpPr>
          <p:nvPr/>
        </p:nvCxnSpPr>
        <p:spPr>
          <a:xfrm flipV="1">
            <a:off x="1839310" y="4040406"/>
            <a:ext cx="1807578" cy="1317467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88FF8F99-97D0-8EE8-4A82-4FD30427E7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0479" y="2155578"/>
            <a:ext cx="6644042" cy="3497423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69DEE689-A00F-FD1A-44D9-940D7AC6FEEC}"/>
              </a:ext>
            </a:extLst>
          </p:cNvPr>
          <p:cNvSpPr txBox="1"/>
          <p:nvPr/>
        </p:nvSpPr>
        <p:spPr>
          <a:xfrm>
            <a:off x="5331422" y="5822278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Ion-scale dissipation via cyclotron resonance inhibits growth of intermittent structures that heat electrons</a:t>
            </a:r>
          </a:p>
        </p:txBody>
      </p:sp>
    </p:spTree>
    <p:extLst>
      <p:ext uri="{BB962C8B-B14F-4D97-AF65-F5344CB8AC3E}">
        <p14:creationId xmlns:p14="http://schemas.microsoft.com/office/powerpoint/2010/main" val="29921001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3C1E7F-89B2-019F-B52D-2CED4410D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796657"/>
            <a:ext cx="7729728" cy="1188720"/>
          </a:xfrm>
        </p:spPr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66237-9FC0-5382-7970-CFFF851E1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8846" y="2550019"/>
            <a:ext cx="10076329" cy="342329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400" dirty="0"/>
              <a:t>Turbulent heating is vitally important to understanding the heating and temperature profiles in astrophysical plasmas</a:t>
            </a:r>
            <a:br>
              <a:rPr lang="en-US" sz="2400" dirty="0"/>
            </a:br>
            <a:endParaRPr lang="en-US" sz="2400" dirty="0"/>
          </a:p>
          <a:p>
            <a:pPr marL="0" indent="0">
              <a:buNone/>
            </a:pPr>
            <a:r>
              <a:rPr lang="en-US" sz="2400" dirty="0"/>
              <a:t>There is strong evidence for mediation of turbulent heating by resonant ICW interactions.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Methods for wave generation are not really understood!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The polarization of  MHD-scale turbulence affects the specific pathways for heating/dissipation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Large scale macrostructure can be understood within a microphysical framework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EE16E2-1770-C7C4-D542-73412079A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T. A. Bowen</a:t>
            </a:r>
          </a:p>
        </p:txBody>
      </p:sp>
    </p:spTree>
    <p:extLst>
      <p:ext uri="{BB962C8B-B14F-4D97-AF65-F5344CB8AC3E}">
        <p14:creationId xmlns:p14="http://schemas.microsoft.com/office/powerpoint/2010/main" val="1371436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id="{505B8CDD-EC69-C48D-A7AB-A50E6C14EC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8083" y="2532825"/>
            <a:ext cx="4693922" cy="352044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E7E91B-3B4B-9D47-AEE1-4573C099B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889" y="307474"/>
            <a:ext cx="6387169" cy="1188720"/>
          </a:xfrm>
        </p:spPr>
        <p:txBody>
          <a:bodyPr>
            <a:normAutofit/>
          </a:bodyPr>
          <a:lstStyle/>
          <a:p>
            <a:r>
              <a:rPr lang="en-US" dirty="0"/>
              <a:t>Circularly Polarized Ion Scale waves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1C2E65-112E-C840-9416-6E36EDCC2F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T. A. Bowen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C014D1-7E8F-D647-9EEE-FBA1F9130C10}"/>
              </a:ext>
            </a:extLst>
          </p:cNvPr>
          <p:cNvSpPr txBox="1"/>
          <p:nvPr/>
        </p:nvSpPr>
        <p:spPr>
          <a:xfrm>
            <a:off x="0" y="5093081"/>
            <a:ext cx="2241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LH </a:t>
            </a:r>
            <a:r>
              <a:rPr lang="en-US" dirty="0"/>
              <a:t>and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0432FF"/>
                </a:solidFill>
              </a:rPr>
              <a:t>RH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when B‖V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06E7928-AC86-034F-91AD-8A89B9FD08F7}"/>
              </a:ext>
            </a:extLst>
          </p:cNvPr>
          <p:cNvCxnSpPr>
            <a:cxnSpLocks/>
          </p:cNvCxnSpPr>
          <p:nvPr/>
        </p:nvCxnSpPr>
        <p:spPr>
          <a:xfrm flipV="1">
            <a:off x="1508469" y="3340182"/>
            <a:ext cx="1275371" cy="107373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f3">
            <a:hlinkClick r:id="" action="ppaction://media"/>
            <a:extLst>
              <a:ext uri="{FF2B5EF4-FFF2-40B4-BE49-F238E27FC236}">
                <a16:creationId xmlns:a16="http://schemas.microsoft.com/office/drawing/2014/main" id="{1F89472F-D5BF-154F-B61D-693749D7D56F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56022" y="980686"/>
            <a:ext cx="5079995" cy="5079994"/>
          </a:xfr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15BD678E-EA2A-3F4E-B333-575AFBF961E8}"/>
              </a:ext>
            </a:extLst>
          </p:cNvPr>
          <p:cNvSpPr txBox="1"/>
          <p:nvPr/>
        </p:nvSpPr>
        <p:spPr>
          <a:xfrm>
            <a:off x="490853" y="1625496"/>
            <a:ext cx="664146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Wavelet transforms can extract circular polarization from background turbulent fluctuations.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7BEBFC0-64CA-99F4-0B0C-D804CAD412A4}"/>
              </a:ext>
            </a:extLst>
          </p:cNvPr>
          <p:cNvCxnSpPr>
            <a:cxnSpLocks/>
          </p:cNvCxnSpPr>
          <p:nvPr/>
        </p:nvCxnSpPr>
        <p:spPr>
          <a:xfrm flipV="1">
            <a:off x="1331522" y="4137824"/>
            <a:ext cx="1289758" cy="955257"/>
          </a:xfrm>
          <a:prstGeom prst="straightConnector1">
            <a:avLst/>
          </a:prstGeom>
          <a:ln w="38100">
            <a:solidFill>
              <a:srgbClr val="0432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F94E1168-EEAB-E959-C548-D27185693CD9}"/>
              </a:ext>
            </a:extLst>
          </p:cNvPr>
          <p:cNvSpPr txBox="1"/>
          <p:nvPr/>
        </p:nvSpPr>
        <p:spPr>
          <a:xfrm>
            <a:off x="274873" y="3155516"/>
            <a:ext cx="2122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Bowen+ 2020 ApJS</a:t>
            </a:r>
          </a:p>
        </p:txBody>
      </p:sp>
    </p:spTree>
    <p:extLst>
      <p:ext uri="{BB962C8B-B14F-4D97-AF65-F5344CB8AC3E}">
        <p14:creationId xmlns:p14="http://schemas.microsoft.com/office/powerpoint/2010/main" val="3389903630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1A6051-F974-5E46-9CA3-03FCE5F77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909" y="455998"/>
            <a:ext cx="7729728" cy="1188720"/>
          </a:xfrm>
        </p:spPr>
        <p:txBody>
          <a:bodyPr/>
          <a:lstStyle/>
          <a:p>
            <a:r>
              <a:rPr lang="en-US" dirty="0"/>
              <a:t>Estimating ICW Spectra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A1E693-6AB5-694A-A953-79AD294CC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T. A. Bowen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76824A-2AF9-B04E-AD9D-9C4784235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3826" y="1799771"/>
            <a:ext cx="3838174" cy="438648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39357B2-3076-884A-B2D0-B7E7CFE31D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5080" y="5308991"/>
            <a:ext cx="1951686" cy="7078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0114598-5DB1-4843-B943-F3FF2567C2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9420" y="1339330"/>
            <a:ext cx="4179338" cy="41793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6595736-EC94-1F45-9BB2-0333C705B3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0869" y="671744"/>
            <a:ext cx="4261214" cy="551451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7E5355D-2DE1-B140-9477-FAFFFA8944E1}"/>
              </a:ext>
            </a:extLst>
          </p:cNvPr>
          <p:cNvSpPr txBox="1"/>
          <p:nvPr/>
        </p:nvSpPr>
        <p:spPr>
          <a:xfrm>
            <a:off x="118241" y="5316904"/>
            <a:ext cx="2412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Compute wavelet power spectra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53630CE-02B2-D74A-8C30-A3B188F2AD66}"/>
              </a:ext>
            </a:extLst>
          </p:cNvPr>
          <p:cNvCxnSpPr>
            <a:cxnSpLocks/>
            <a:stCxn id="14" idx="3"/>
          </p:cNvCxnSpPr>
          <p:nvPr/>
        </p:nvCxnSpPr>
        <p:spPr>
          <a:xfrm flipV="1">
            <a:off x="7379456" y="5394608"/>
            <a:ext cx="2912502" cy="630183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CF71515-99D8-ED43-BFA5-77371A78D8AC}"/>
              </a:ext>
            </a:extLst>
          </p:cNvPr>
          <p:cNvCxnSpPr>
            <a:cxnSpLocks/>
          </p:cNvCxnSpPr>
          <p:nvPr/>
        </p:nvCxnSpPr>
        <p:spPr>
          <a:xfrm flipV="1">
            <a:off x="5931476" y="4939383"/>
            <a:ext cx="1150449" cy="803071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018F4EC-603B-354F-85DD-4268ED57A74B}"/>
              </a:ext>
            </a:extLst>
          </p:cNvPr>
          <p:cNvSpPr txBox="1"/>
          <p:nvPr/>
        </p:nvSpPr>
        <p:spPr>
          <a:xfrm>
            <a:off x="4988748" y="5701625"/>
            <a:ext cx="23907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Filter power by circular polarization  </a:t>
            </a:r>
            <a:r>
              <a:rPr lang="en-US" sz="1800" dirty="0" err="1"/>
              <a:t>σ</a:t>
            </a:r>
            <a:r>
              <a:rPr lang="en-US" sz="1800" dirty="0"/>
              <a:t>(</a:t>
            </a:r>
            <a:r>
              <a:rPr lang="en-US" sz="1800" dirty="0" err="1"/>
              <a:t>f,t</a:t>
            </a:r>
            <a:r>
              <a:rPr lang="en-US" sz="1800" dirty="0"/>
              <a:t>)&gt;0.9</a:t>
            </a:r>
          </a:p>
        </p:txBody>
      </p:sp>
    </p:spTree>
    <p:extLst>
      <p:ext uri="{BB962C8B-B14F-4D97-AF65-F5344CB8AC3E}">
        <p14:creationId xmlns:p14="http://schemas.microsoft.com/office/powerpoint/2010/main" val="1282011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926D3-70CB-AF80-4CAD-C3C78FD64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110" y="312526"/>
            <a:ext cx="7078133" cy="925932"/>
          </a:xfrm>
        </p:spPr>
        <p:txBody>
          <a:bodyPr/>
          <a:lstStyle/>
          <a:p>
            <a:r>
              <a:rPr lang="en-US" dirty="0"/>
              <a:t>Radial Signatures of ICW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2B0C9FC-303A-DB56-198E-8E8E97DCFF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84151" y="118534"/>
            <a:ext cx="4413739" cy="6620608"/>
          </a:xfrm>
          <a:solidFill>
            <a:schemeClr val="bg1"/>
          </a:solidFill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57E571-0CAB-D158-5572-B10106A2A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T. A. Bowen</a:t>
            </a:r>
          </a:p>
        </p:txBody>
      </p:sp>
      <p:pic>
        <p:nvPicPr>
          <p:cNvPr id="8" name="Picture 7" descr="Chart&#10;&#10;Description automatically generated">
            <a:extLst>
              <a:ext uri="{FF2B5EF4-FFF2-40B4-BE49-F238E27FC236}">
                <a16:creationId xmlns:a16="http://schemas.microsoft.com/office/drawing/2014/main" id="{C6F6D5A6-9439-0C50-1578-399E96B5FC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814" y="2229012"/>
            <a:ext cx="5067003" cy="43089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0D6711B-9ECC-2237-088D-485C8B9CFCA4}"/>
              </a:ext>
            </a:extLst>
          </p:cNvPr>
          <p:cNvSpPr txBox="1"/>
          <p:nvPr/>
        </p:nvSpPr>
        <p:spPr>
          <a:xfrm>
            <a:off x="518798" y="1611846"/>
            <a:ext cx="4843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Encounter 10, radial scan above a single coronal hole (Badman+ 2023, Davis+2023)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0266A8-3BAF-E73E-E0AA-44858E9268FA}"/>
              </a:ext>
            </a:extLst>
          </p:cNvPr>
          <p:cNvSpPr txBox="1"/>
          <p:nvPr/>
        </p:nvSpPr>
        <p:spPr>
          <a:xfrm>
            <a:off x="4043771" y="6155388"/>
            <a:ext cx="3929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Davis+2023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DAA4B0-7F50-5CA9-4342-C0FCA1B5FEC0}"/>
              </a:ext>
            </a:extLst>
          </p:cNvPr>
          <p:cNvSpPr txBox="1"/>
          <p:nvPr/>
        </p:nvSpPr>
        <p:spPr>
          <a:xfrm>
            <a:off x="5426490" y="2615471"/>
            <a:ext cx="2292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Fast solar wind stream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1F5BB58-60DF-863B-D987-C1498E5F0D07}"/>
              </a:ext>
            </a:extLst>
          </p:cNvPr>
          <p:cNvSpPr txBox="1"/>
          <p:nvPr/>
        </p:nvSpPr>
        <p:spPr>
          <a:xfrm>
            <a:off x="7719297" y="397856"/>
            <a:ext cx="2754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</a:t>
            </a:r>
            <a:r>
              <a:rPr lang="en-US" baseline="30000" dirty="0"/>
              <a:t>-2 </a:t>
            </a:r>
            <a:r>
              <a:rPr lang="en-US" dirty="0"/>
              <a:t>scaling of magnetic field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CE1AEB-65EA-CC69-808E-44025CBD6F32}"/>
              </a:ext>
            </a:extLst>
          </p:cNvPr>
          <p:cNvSpPr txBox="1"/>
          <p:nvPr/>
        </p:nvSpPr>
        <p:spPr>
          <a:xfrm>
            <a:off x="5557048" y="4361817"/>
            <a:ext cx="1909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Roughly constant sampling direction</a:t>
            </a:r>
          </a:p>
        </p:txBody>
      </p:sp>
    </p:spTree>
    <p:extLst>
      <p:ext uri="{BB962C8B-B14F-4D97-AF65-F5344CB8AC3E}">
        <p14:creationId xmlns:p14="http://schemas.microsoft.com/office/powerpoint/2010/main" val="1943968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144FA3-BEC8-0297-BC1A-B6C339AD8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T. A. Bowen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A61EC-A063-C85D-A80F-FAA249ECF5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433" y="3428999"/>
            <a:ext cx="5018238" cy="3136399"/>
          </a:xfrm>
          <a:prstGeom prst="rect">
            <a:avLst/>
          </a:prstGeom>
          <a:solidFill>
            <a:schemeClr val="bg1"/>
          </a:solidFill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04EA2F4-6177-B6DB-D0F5-490F54FEF5B4}"/>
              </a:ext>
            </a:extLst>
          </p:cNvPr>
          <p:cNvCxnSpPr>
            <a:cxnSpLocks/>
          </p:cNvCxnSpPr>
          <p:nvPr/>
        </p:nvCxnSpPr>
        <p:spPr>
          <a:xfrm>
            <a:off x="1143048" y="3817837"/>
            <a:ext cx="1262169" cy="668665"/>
          </a:xfrm>
          <a:prstGeom prst="line">
            <a:avLst/>
          </a:prstGeom>
          <a:ln w="47625">
            <a:solidFill>
              <a:srgbClr val="0432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16A2B6A-D1F8-C03B-5232-35368E656D9C}"/>
              </a:ext>
            </a:extLst>
          </p:cNvPr>
          <p:cNvCxnSpPr>
            <a:cxnSpLocks/>
          </p:cNvCxnSpPr>
          <p:nvPr/>
        </p:nvCxnSpPr>
        <p:spPr>
          <a:xfrm>
            <a:off x="2972864" y="5265761"/>
            <a:ext cx="726855" cy="777230"/>
          </a:xfrm>
          <a:prstGeom prst="line">
            <a:avLst/>
          </a:prstGeom>
          <a:ln w="476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F39A6D6-52E8-AD07-D700-6D7380E2D3BB}"/>
              </a:ext>
            </a:extLst>
          </p:cNvPr>
          <p:cNvSpPr txBox="1"/>
          <p:nvPr/>
        </p:nvSpPr>
        <p:spPr>
          <a:xfrm>
            <a:off x="778871" y="5131156"/>
            <a:ext cx="1496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rgbClr val="FFC000"/>
                </a:solidFill>
              </a:rPr>
              <a:t>ion kinetic scales</a:t>
            </a:r>
          </a:p>
          <a:p>
            <a:pPr algn="r"/>
            <a:r>
              <a:rPr lang="en-US" sz="1400" dirty="0">
                <a:solidFill>
                  <a:srgbClr val="FFC000"/>
                </a:solidFill>
              </a:rPr>
              <a:t>“transition range”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BDD0F30-DC2E-597C-C9AA-BEE98B7BD77B}"/>
              </a:ext>
            </a:extLst>
          </p:cNvPr>
          <p:cNvCxnSpPr>
            <a:cxnSpLocks/>
          </p:cNvCxnSpPr>
          <p:nvPr/>
        </p:nvCxnSpPr>
        <p:spPr>
          <a:xfrm flipV="1">
            <a:off x="1610866" y="4467670"/>
            <a:ext cx="777865" cy="27210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92956005-0143-2391-6513-BFE3449ADF47}"/>
              </a:ext>
            </a:extLst>
          </p:cNvPr>
          <p:cNvSpPr txBox="1"/>
          <p:nvPr/>
        </p:nvSpPr>
        <p:spPr>
          <a:xfrm>
            <a:off x="2342829" y="3764771"/>
            <a:ext cx="1141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432FF"/>
                </a:solidFill>
              </a:rPr>
              <a:t>MHD “fluid” turbulence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D6FA169-AD48-0A1C-344E-696E8E9B0DC0}"/>
              </a:ext>
            </a:extLst>
          </p:cNvPr>
          <p:cNvCxnSpPr>
            <a:cxnSpLocks/>
          </p:cNvCxnSpPr>
          <p:nvPr/>
        </p:nvCxnSpPr>
        <p:spPr>
          <a:xfrm flipH="1">
            <a:off x="1988513" y="3856476"/>
            <a:ext cx="516612" cy="169905"/>
          </a:xfrm>
          <a:prstGeom prst="straightConnector1">
            <a:avLst/>
          </a:prstGeom>
          <a:ln>
            <a:solidFill>
              <a:srgbClr val="0432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5584009-E9B3-C6E3-6FE7-5A9B7B559202}"/>
              </a:ext>
            </a:extLst>
          </p:cNvPr>
          <p:cNvSpPr txBox="1"/>
          <p:nvPr/>
        </p:nvSpPr>
        <p:spPr>
          <a:xfrm>
            <a:off x="3649777" y="5817414"/>
            <a:ext cx="1136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rgbClr val="00B050"/>
                </a:solidFill>
              </a:rPr>
              <a:t>sub-ion turbulence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A2FE876-51A8-A7CF-CF19-A0A495C46B6B}"/>
              </a:ext>
            </a:extLst>
          </p:cNvPr>
          <p:cNvCxnSpPr>
            <a:cxnSpLocks/>
          </p:cNvCxnSpPr>
          <p:nvPr/>
        </p:nvCxnSpPr>
        <p:spPr>
          <a:xfrm>
            <a:off x="2388731" y="4486657"/>
            <a:ext cx="695571" cy="912571"/>
          </a:xfrm>
          <a:prstGeom prst="line">
            <a:avLst/>
          </a:prstGeom>
          <a:ln w="476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486F20CA-A963-C382-74E6-BF04F6BA5B92}"/>
              </a:ext>
            </a:extLst>
          </p:cNvPr>
          <p:cNvSpPr/>
          <p:nvPr/>
        </p:nvSpPr>
        <p:spPr>
          <a:xfrm>
            <a:off x="2156792" y="4381766"/>
            <a:ext cx="423385" cy="28441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1F56804-6EBB-C9AB-52AB-22477770F477}"/>
              </a:ext>
            </a:extLst>
          </p:cNvPr>
          <p:cNvSpPr/>
          <p:nvPr/>
        </p:nvSpPr>
        <p:spPr>
          <a:xfrm>
            <a:off x="2819730" y="5131156"/>
            <a:ext cx="423385" cy="49907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CD81C9FF-EEF5-A46F-1C5A-B1CA3B71CA5C}"/>
              </a:ext>
            </a:extLst>
          </p:cNvPr>
          <p:cNvCxnSpPr>
            <a:cxnSpLocks/>
          </p:cNvCxnSpPr>
          <p:nvPr/>
        </p:nvCxnSpPr>
        <p:spPr>
          <a:xfrm flipV="1">
            <a:off x="2736516" y="4467670"/>
            <a:ext cx="3719899" cy="56303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A51F99-F23F-5ACD-A478-155F00519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524" y="193886"/>
            <a:ext cx="4913563" cy="1188720"/>
          </a:xfrm>
        </p:spPr>
        <p:txBody>
          <a:bodyPr>
            <a:normAutofit fontScale="90000"/>
          </a:bodyPr>
          <a:lstStyle/>
          <a:p>
            <a:r>
              <a:rPr lang="en-US" dirty="0"/>
              <a:t>Steepened scales correspond to ICW waves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D09757-0DD9-9639-D6EC-D22908D2B881}"/>
              </a:ext>
            </a:extLst>
          </p:cNvPr>
          <p:cNvSpPr txBox="1"/>
          <p:nvPr/>
        </p:nvSpPr>
        <p:spPr>
          <a:xfrm>
            <a:off x="170813" y="2730548"/>
            <a:ext cx="59251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Comparing spectral steepening and ICW waves shows that waves exactly correspond to the steep range of turbulence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5845554-5BD7-55D5-E56A-2E39677FFB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6199" y="138246"/>
            <a:ext cx="6125161" cy="5653994"/>
          </a:xfrm>
          <a:prstGeom prst="rect">
            <a:avLst/>
          </a:prstGeom>
        </p:spPr>
      </p:pic>
      <p:pic>
        <p:nvPicPr>
          <p:cNvPr id="22" name="Picture 21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FB2B16F7-6AF9-9BD4-68E6-2E9BFC23A7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6355" y="2316814"/>
            <a:ext cx="2956108" cy="503167"/>
          </a:xfrm>
          <a:prstGeom prst="rect">
            <a:avLst/>
          </a:prstGeom>
        </p:spPr>
      </p:pic>
      <p:pic>
        <p:nvPicPr>
          <p:cNvPr id="24" name="Picture 23" descr="A math equations with numbers&#10;&#10;Description automatically generated with medium confidence">
            <a:extLst>
              <a:ext uri="{FF2B5EF4-FFF2-40B4-BE49-F238E27FC236}">
                <a16:creationId xmlns:a16="http://schemas.microsoft.com/office/drawing/2014/main" id="{9016DFB7-4F72-9F51-D44D-5FEBDEC636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136" y="1463530"/>
            <a:ext cx="4026626" cy="999011"/>
          </a:xfrm>
          <a:prstGeom prst="rect">
            <a:avLst/>
          </a:prstGeom>
        </p:spPr>
      </p:pic>
      <p:pic>
        <p:nvPicPr>
          <p:cNvPr id="37" name="Picture 36" descr="A mathematical equations and formulas&#10;&#10;Description automatically generated with medium confidence">
            <a:extLst>
              <a:ext uri="{FF2B5EF4-FFF2-40B4-BE49-F238E27FC236}">
                <a16:creationId xmlns:a16="http://schemas.microsoft.com/office/drawing/2014/main" id="{B1A15171-2D35-CEF2-490F-068EFD77D1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15686" y="5740027"/>
            <a:ext cx="3735231" cy="1039522"/>
          </a:xfrm>
          <a:prstGeom prst="rect">
            <a:avLst/>
          </a:prstGeom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EDD5DF8-8B58-B93C-970B-5687ECD1694F}"/>
              </a:ext>
            </a:extLst>
          </p:cNvPr>
          <p:cNvCxnSpPr>
            <a:cxnSpLocks/>
          </p:cNvCxnSpPr>
          <p:nvPr/>
        </p:nvCxnSpPr>
        <p:spPr>
          <a:xfrm flipV="1">
            <a:off x="3153921" y="5322445"/>
            <a:ext cx="3480795" cy="47290"/>
          </a:xfrm>
          <a:prstGeom prst="straightConnector1">
            <a:avLst/>
          </a:prstGeom>
          <a:ln w="666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1845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01D19-280D-2EBC-18D3-3CC43D5435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958" y="316299"/>
            <a:ext cx="7729728" cy="1188720"/>
          </a:xfrm>
        </p:spPr>
        <p:txBody>
          <a:bodyPr/>
          <a:lstStyle/>
          <a:p>
            <a:r>
              <a:rPr lang="en-US" dirty="0"/>
              <a:t>Correlations between Turbulent spectra and Wave properties 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6B7BCB1-F2F3-ECDD-E1E0-C9A7F196DE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42065" y="78451"/>
            <a:ext cx="3563977" cy="5407949"/>
          </a:xfrm>
          <a:solidFill>
            <a:schemeClr val="bg1"/>
          </a:solidFill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CB258-B9EC-AD87-4668-DC256886E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T. A. Bowen</a:t>
            </a:r>
            <a:endParaRPr lang="en-US" dirty="0"/>
          </a:p>
        </p:txBody>
      </p:sp>
      <p:pic>
        <p:nvPicPr>
          <p:cNvPr id="5" name="Picture 4" descr="A mathematical equations and formulas&#10;&#10;Description automatically generated with medium confidence">
            <a:extLst>
              <a:ext uri="{FF2B5EF4-FFF2-40B4-BE49-F238E27FC236}">
                <a16:creationId xmlns:a16="http://schemas.microsoft.com/office/drawing/2014/main" id="{8DCAF2F0-D4B8-DDFB-CFF2-21C1CA938F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437" y="5740027"/>
            <a:ext cx="3735231" cy="1039522"/>
          </a:xfrm>
          <a:prstGeom prst="rect">
            <a:avLst/>
          </a:prstGeom>
        </p:spPr>
      </p:pic>
      <p:pic>
        <p:nvPicPr>
          <p:cNvPr id="11" name="Picture 10" descr="A screenshot of a graph&#10;&#10;Description automatically generated">
            <a:extLst>
              <a:ext uri="{FF2B5EF4-FFF2-40B4-BE49-F238E27FC236}">
                <a16:creationId xmlns:a16="http://schemas.microsoft.com/office/drawing/2014/main" id="{DDEE1CB3-0EB2-80F4-1AAD-61CC8EB2DD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1188" y="2376053"/>
            <a:ext cx="4457687" cy="38837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9ED5C84-1B76-7370-2907-E7F102DC9BC5}"/>
              </a:ext>
            </a:extLst>
          </p:cNvPr>
          <p:cNvSpPr txBox="1"/>
          <p:nvPr/>
        </p:nvSpPr>
        <p:spPr>
          <a:xfrm>
            <a:off x="118241" y="4862221"/>
            <a:ext cx="3259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Transition range spectral index 𝛼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BF8977E-3B47-D101-8E65-1C12B0C485A0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3377467" y="3880334"/>
            <a:ext cx="2679217" cy="1166553"/>
          </a:xfrm>
          <a:prstGeom prst="straightConnector1">
            <a:avLst/>
          </a:prstGeom>
          <a:ln w="666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0930FC4-6ED8-395D-14AE-D072951F6CE7}"/>
              </a:ext>
            </a:extLst>
          </p:cNvPr>
          <p:cNvCxnSpPr>
            <a:cxnSpLocks/>
            <a:stCxn id="13" idx="3"/>
          </p:cNvCxnSpPr>
          <p:nvPr/>
        </p:nvCxnSpPr>
        <p:spPr>
          <a:xfrm>
            <a:off x="3377467" y="5046887"/>
            <a:ext cx="2641963" cy="514117"/>
          </a:xfrm>
          <a:prstGeom prst="straightConnector1">
            <a:avLst/>
          </a:prstGeom>
          <a:ln w="666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96897DFD-C682-1E38-C67F-3583D608722C}"/>
              </a:ext>
            </a:extLst>
          </p:cNvPr>
          <p:cNvSpPr txBox="1"/>
          <p:nvPr/>
        </p:nvSpPr>
        <p:spPr>
          <a:xfrm>
            <a:off x="500332" y="2486906"/>
            <a:ext cx="1915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Outer scale fluctuation amplitude </a:t>
            </a:r>
            <a:r>
              <a:rPr lang="en-US" dirty="0" err="1"/>
              <a:t>dB</a:t>
            </a:r>
            <a:r>
              <a:rPr lang="en-US" baseline="-25000" dirty="0" err="1"/>
              <a:t>rms</a:t>
            </a:r>
            <a:endParaRPr lang="en-US" baseline="-25000" dirty="0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990DC52-D9B4-A156-F88E-1CDD912386AD}"/>
              </a:ext>
            </a:extLst>
          </p:cNvPr>
          <p:cNvCxnSpPr>
            <a:cxnSpLocks/>
          </p:cNvCxnSpPr>
          <p:nvPr/>
        </p:nvCxnSpPr>
        <p:spPr>
          <a:xfrm>
            <a:off x="2056486" y="2977666"/>
            <a:ext cx="2463756" cy="203884"/>
          </a:xfrm>
          <a:prstGeom prst="straightConnector1">
            <a:avLst/>
          </a:prstGeom>
          <a:ln w="666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19358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e 12">
            <a:extLst>
              <a:ext uri="{FF2B5EF4-FFF2-40B4-BE49-F238E27FC236}">
                <a16:creationId xmlns:a16="http://schemas.microsoft.com/office/drawing/2014/main" id="{9D02B586-8E58-B841-89B9-637756F3AB8A}"/>
              </a:ext>
            </a:extLst>
          </p:cNvPr>
          <p:cNvSpPr/>
          <p:nvPr/>
        </p:nvSpPr>
        <p:spPr>
          <a:xfrm>
            <a:off x="4515679" y="3436474"/>
            <a:ext cx="6693819" cy="5461470"/>
          </a:xfrm>
          <a:prstGeom prst="pie">
            <a:avLst>
              <a:gd name="adj1" fmla="val 16197353"/>
              <a:gd name="adj2" fmla="val 21594525"/>
            </a:avLst>
          </a:prstGeom>
          <a:gradFill flip="none" rotWithShape="1">
            <a:gsLst>
              <a:gs pos="46000">
                <a:srgbClr val="80B4D4"/>
              </a:gs>
              <a:gs pos="0">
                <a:srgbClr val="002060"/>
              </a:gs>
              <a:gs pos="78000">
                <a:schemeClr val="bg1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0B2036-815D-1D4B-9DD6-C09BBB7D8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5876" y="1744393"/>
            <a:ext cx="4953587" cy="49535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CCADC29-3BFF-5E42-A70E-5ADFF4618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76" y="251102"/>
            <a:ext cx="9900542" cy="1188720"/>
          </a:xfrm>
        </p:spPr>
        <p:txBody>
          <a:bodyPr>
            <a:normAutofit/>
          </a:bodyPr>
          <a:lstStyle/>
          <a:p>
            <a:r>
              <a:rPr lang="en-US" dirty="0"/>
              <a:t>Quasilinear Wave-Particle Diffusion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468DA03-F8A6-C943-A183-0C5FDC547E5A}"/>
              </a:ext>
            </a:extLst>
          </p:cNvPr>
          <p:cNvSpPr txBox="1"/>
          <p:nvPr/>
        </p:nvSpPr>
        <p:spPr>
          <a:xfrm>
            <a:off x="320434" y="1818358"/>
            <a:ext cx="735918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Quasilinear diffusion (e.g. Kennel &amp; Engelmann 1966) gives evolution of f(v) in presence of resonant wave-particle interactions; for parallel propagating waves: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Equilibrium df/dt =0 is ensured by G[f]=0, which sweeps out contours 𝝶 where f(𝝶) is constant</a:t>
            </a: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0F8F75-AA92-9F41-AB58-30FF6C4CF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T. A. Bowen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9E91D4E-D441-5247-A88D-A3F92F23EC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67" y="3362378"/>
            <a:ext cx="7042784" cy="73503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2B55E06-B9C4-8D44-95F5-5FA509F76C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8684" y="5202108"/>
            <a:ext cx="5373878" cy="73502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B14EBC11-F75D-FF4E-889B-AD2DCE6BE84D}"/>
              </a:ext>
            </a:extLst>
          </p:cNvPr>
          <p:cNvSpPr/>
          <p:nvPr/>
        </p:nvSpPr>
        <p:spPr>
          <a:xfrm>
            <a:off x="223456" y="3296953"/>
            <a:ext cx="739009" cy="65149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D571958-73F0-DB4C-B908-9199C98708DC}"/>
              </a:ext>
            </a:extLst>
          </p:cNvPr>
          <p:cNvSpPr/>
          <p:nvPr/>
        </p:nvSpPr>
        <p:spPr>
          <a:xfrm>
            <a:off x="7027194" y="3371276"/>
            <a:ext cx="621280" cy="65149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4004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>
            <a:extLst>
              <a:ext uri="{FF2B5EF4-FFF2-40B4-BE49-F238E27FC236}">
                <a16:creationId xmlns:a16="http://schemas.microsoft.com/office/drawing/2014/main" id="{FE84CB80-4E4B-83AA-3391-671D48DF3ACF}"/>
              </a:ext>
            </a:extLst>
          </p:cNvPr>
          <p:cNvSpPr/>
          <p:nvPr/>
        </p:nvSpPr>
        <p:spPr>
          <a:xfrm>
            <a:off x="5556960" y="3957097"/>
            <a:ext cx="2945887" cy="4291203"/>
          </a:xfrm>
          <a:prstGeom prst="pie">
            <a:avLst>
              <a:gd name="adj1" fmla="val 16197100"/>
              <a:gd name="adj2" fmla="val 28962"/>
            </a:avLst>
          </a:prstGeom>
          <a:gradFill flip="none" rotWithShape="1">
            <a:gsLst>
              <a:gs pos="46000">
                <a:srgbClr val="80B4D4"/>
              </a:gs>
              <a:gs pos="0">
                <a:srgbClr val="002060"/>
              </a:gs>
              <a:gs pos="78000">
                <a:schemeClr val="bg1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Pie 6">
            <a:extLst>
              <a:ext uri="{FF2B5EF4-FFF2-40B4-BE49-F238E27FC236}">
                <a16:creationId xmlns:a16="http://schemas.microsoft.com/office/drawing/2014/main" id="{7A785C80-7078-678A-959F-AE36D54B45EB}"/>
              </a:ext>
            </a:extLst>
          </p:cNvPr>
          <p:cNvSpPr/>
          <p:nvPr/>
        </p:nvSpPr>
        <p:spPr>
          <a:xfrm>
            <a:off x="-2148978" y="3938393"/>
            <a:ext cx="5835378" cy="4291207"/>
          </a:xfrm>
          <a:prstGeom prst="pie">
            <a:avLst>
              <a:gd name="adj1" fmla="val 16197353"/>
              <a:gd name="adj2" fmla="val 30837"/>
            </a:avLst>
          </a:prstGeom>
          <a:gradFill flip="none" rotWithShape="1">
            <a:gsLst>
              <a:gs pos="46000">
                <a:srgbClr val="80B4D4"/>
              </a:gs>
              <a:gs pos="0">
                <a:srgbClr val="002060"/>
              </a:gs>
              <a:gs pos="78000">
                <a:schemeClr val="bg1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9128E3-E13B-FB1E-8657-0270CD3881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07" y="2642616"/>
            <a:ext cx="3892826" cy="38928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A86ED9F-8C50-8583-CB0C-C0235FC3F3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1916" y="2645134"/>
            <a:ext cx="3892826" cy="3892826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4940D7-12BE-AAC7-8F13-712A19344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T. A. Bowen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826AFA7-EF15-3E71-66F5-DB760B5495A7}"/>
              </a:ext>
            </a:extLst>
          </p:cNvPr>
          <p:cNvGrpSpPr/>
          <p:nvPr/>
        </p:nvGrpSpPr>
        <p:grpSpPr>
          <a:xfrm>
            <a:off x="9751407" y="3031994"/>
            <a:ext cx="2308327" cy="1948971"/>
            <a:chOff x="8456866" y="4398493"/>
            <a:chExt cx="2308327" cy="194897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BAF5364-E2CB-B19E-E5D7-F07A1F54AFDC}"/>
                </a:ext>
              </a:extLst>
            </p:cNvPr>
            <p:cNvSpPr txBox="1"/>
            <p:nvPr/>
          </p:nvSpPr>
          <p:spPr>
            <a:xfrm>
              <a:off x="8899811" y="4398493"/>
              <a:ext cx="18653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Cyclotron stability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C8F5CF0-7B04-09AA-8E9A-6E7C3D364CDC}"/>
                </a:ext>
              </a:extLst>
            </p:cNvPr>
            <p:cNvCxnSpPr/>
            <p:nvPr/>
          </p:nvCxnSpPr>
          <p:spPr>
            <a:xfrm>
              <a:off x="8997588" y="4916229"/>
              <a:ext cx="0" cy="143123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BE508B4A-C595-F552-0B46-268CA20A30C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87649" y="6337525"/>
              <a:ext cx="1338969" cy="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0C83FDC-116B-7515-2708-863059507F7A}"/>
                </a:ext>
              </a:extLst>
            </p:cNvPr>
            <p:cNvSpPr txBox="1"/>
            <p:nvPr/>
          </p:nvSpPr>
          <p:spPr>
            <a:xfrm rot="16200000">
              <a:off x="8372868" y="5502943"/>
              <a:ext cx="5373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f(𝝶)</a:t>
              </a: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8DBA3607-0434-A19A-4974-544B12478266}"/>
                </a:ext>
              </a:extLst>
            </p:cNvPr>
            <p:cNvSpPr/>
            <p:nvPr/>
          </p:nvSpPr>
          <p:spPr>
            <a:xfrm rot="469398">
              <a:off x="8941516" y="5442522"/>
              <a:ext cx="1520687" cy="562642"/>
            </a:xfrm>
            <a:custGeom>
              <a:avLst/>
              <a:gdLst>
                <a:gd name="connsiteX0" fmla="*/ 0 w 1520687"/>
                <a:gd name="connsiteY0" fmla="*/ 35868 h 562642"/>
                <a:gd name="connsiteX1" fmla="*/ 516834 w 1520687"/>
                <a:gd name="connsiteY1" fmla="*/ 55746 h 562642"/>
                <a:gd name="connsiteX2" fmla="*/ 1520687 w 1520687"/>
                <a:gd name="connsiteY2" fmla="*/ 562642 h 562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0687" h="562642">
                  <a:moveTo>
                    <a:pt x="0" y="35868"/>
                  </a:moveTo>
                  <a:cubicBezTo>
                    <a:pt x="131693" y="1909"/>
                    <a:pt x="263386" y="-32050"/>
                    <a:pt x="516834" y="55746"/>
                  </a:cubicBezTo>
                  <a:cubicBezTo>
                    <a:pt x="770282" y="143542"/>
                    <a:pt x="1145484" y="353092"/>
                    <a:pt x="1520687" y="562642"/>
                  </a:cubicBezTo>
                </a:path>
              </a:pathLst>
            </a:custGeom>
            <a:noFill/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0DC7B039-B6CF-7D17-2F0A-52D4D4347038}"/>
              </a:ext>
            </a:extLst>
          </p:cNvPr>
          <p:cNvSpPr txBox="1"/>
          <p:nvPr/>
        </p:nvSpPr>
        <p:spPr>
          <a:xfrm>
            <a:off x="10687037" y="5248674"/>
            <a:ext cx="10961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𝛾&lt;0</a:t>
            </a:r>
          </a:p>
          <a:p>
            <a:r>
              <a:rPr lang="en-US" dirty="0"/>
              <a:t>ICW damping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BB66F4A-911E-5939-ACDA-449F8A541BE2}"/>
              </a:ext>
            </a:extLst>
          </p:cNvPr>
          <p:cNvGrpSpPr/>
          <p:nvPr/>
        </p:nvGrpSpPr>
        <p:grpSpPr>
          <a:xfrm>
            <a:off x="3659689" y="3112170"/>
            <a:ext cx="2395664" cy="1979158"/>
            <a:chOff x="7430460" y="624894"/>
            <a:chExt cx="2395664" cy="197915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166BCCF-F024-53B8-7D85-5F80F6FBF1A3}"/>
                </a:ext>
              </a:extLst>
            </p:cNvPr>
            <p:cNvSpPr txBox="1"/>
            <p:nvPr/>
          </p:nvSpPr>
          <p:spPr>
            <a:xfrm>
              <a:off x="7786014" y="624894"/>
              <a:ext cx="20401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Cyclotron instability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DCECAA8C-CE71-FCB7-66D9-3370B83B48A1}"/>
                </a:ext>
              </a:extLst>
            </p:cNvPr>
            <p:cNvCxnSpPr/>
            <p:nvPr/>
          </p:nvCxnSpPr>
          <p:spPr>
            <a:xfrm>
              <a:off x="7961243" y="1172817"/>
              <a:ext cx="0" cy="143123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264EA14-326F-68B1-470E-6298D54867E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51304" y="2594113"/>
              <a:ext cx="1338969" cy="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CA13ECE-09B6-0422-6CA1-C22E59779036}"/>
                </a:ext>
              </a:extLst>
            </p:cNvPr>
            <p:cNvSpPr txBox="1"/>
            <p:nvPr/>
          </p:nvSpPr>
          <p:spPr>
            <a:xfrm rot="16200000">
              <a:off x="7346462" y="1720530"/>
              <a:ext cx="5373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f(𝝶)</a:t>
              </a: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E9374A9B-4926-624E-F2B7-B7C522B27DDC}"/>
                </a:ext>
              </a:extLst>
            </p:cNvPr>
            <p:cNvSpPr/>
            <p:nvPr/>
          </p:nvSpPr>
          <p:spPr>
            <a:xfrm>
              <a:off x="7971182" y="1451117"/>
              <a:ext cx="1669775" cy="455799"/>
            </a:xfrm>
            <a:custGeom>
              <a:avLst/>
              <a:gdLst>
                <a:gd name="connsiteX0" fmla="*/ 0 w 1699592"/>
                <a:gd name="connsiteY0" fmla="*/ 367748 h 388558"/>
                <a:gd name="connsiteX1" fmla="*/ 815009 w 1699592"/>
                <a:gd name="connsiteY1" fmla="*/ 347869 h 388558"/>
                <a:gd name="connsiteX2" fmla="*/ 1699592 w 1699592"/>
                <a:gd name="connsiteY2" fmla="*/ 0 h 388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99592" h="388558">
                  <a:moveTo>
                    <a:pt x="0" y="367748"/>
                  </a:moveTo>
                  <a:cubicBezTo>
                    <a:pt x="265872" y="388454"/>
                    <a:pt x="531744" y="409160"/>
                    <a:pt x="815009" y="347869"/>
                  </a:cubicBezTo>
                  <a:cubicBezTo>
                    <a:pt x="1098274" y="286578"/>
                    <a:pt x="1398933" y="143289"/>
                    <a:pt x="1699592" y="0"/>
                  </a:cubicBezTo>
                </a:path>
              </a:pathLst>
            </a:custGeom>
            <a:noFill/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FCDE3978-6F89-FB67-E3E2-8A2563527104}"/>
              </a:ext>
            </a:extLst>
          </p:cNvPr>
          <p:cNvSpPr txBox="1"/>
          <p:nvPr/>
        </p:nvSpPr>
        <p:spPr>
          <a:xfrm>
            <a:off x="4901431" y="5248674"/>
            <a:ext cx="9595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𝛾&gt;0</a:t>
            </a:r>
          </a:p>
          <a:p>
            <a:r>
              <a:rPr lang="en-US" dirty="0"/>
              <a:t>ICW growth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EB7B426-5643-C304-F04C-ED788997D1CB}"/>
              </a:ext>
            </a:extLst>
          </p:cNvPr>
          <p:cNvSpPr/>
          <p:nvPr/>
        </p:nvSpPr>
        <p:spPr>
          <a:xfrm>
            <a:off x="6220713" y="1005574"/>
            <a:ext cx="50842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/>
              <a:t>Gradient of distribution function along diffusion contours is measure of stability of the distribution to resonant waves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8F902A5D-3FA0-34CF-548B-1806DF38B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454" y="837627"/>
            <a:ext cx="5404532" cy="1188720"/>
          </a:xfrm>
        </p:spPr>
        <p:txBody>
          <a:bodyPr>
            <a:normAutofit/>
          </a:bodyPr>
          <a:lstStyle/>
          <a:p>
            <a:r>
              <a:rPr lang="en-US" dirty="0"/>
              <a:t>Plasma Instabilities</a:t>
            </a:r>
          </a:p>
        </p:txBody>
      </p:sp>
    </p:spTree>
    <p:extLst>
      <p:ext uri="{BB962C8B-B14F-4D97-AF65-F5344CB8AC3E}">
        <p14:creationId xmlns:p14="http://schemas.microsoft.com/office/powerpoint/2010/main" val="1807495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643D697B-CBAE-2143-9570-EDBD72D7A83B}"/>
              </a:ext>
            </a:extLst>
          </p:cNvPr>
          <p:cNvSpPr txBox="1"/>
          <p:nvPr/>
        </p:nvSpPr>
        <p:spPr>
          <a:xfrm>
            <a:off x="359422" y="3366577"/>
            <a:ext cx="4458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Measure spectra of ICW waves I(k</a:t>
            </a:r>
            <a:r>
              <a:rPr lang="en-US" sz="2000" baseline="-25000" dirty="0"/>
              <a:t>‖</a:t>
            </a:r>
            <a:r>
              <a:rPr lang="en-US" sz="2000" dirty="0"/>
              <a:t>)</a:t>
            </a:r>
          </a:p>
          <a:p>
            <a:endParaRPr lang="en-US" sz="2000" dirty="0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FD813884-58E7-C74E-9F3E-17017639E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1259" y="398307"/>
            <a:ext cx="6264267" cy="1325563"/>
          </a:xfrm>
        </p:spPr>
        <p:txBody>
          <a:bodyPr/>
          <a:lstStyle/>
          <a:p>
            <a:r>
              <a:rPr lang="en-US" dirty="0"/>
              <a:t>Closure for QL heating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9490922-12A1-5043-A2A0-5C96F80CBEDC}"/>
              </a:ext>
            </a:extLst>
          </p:cNvPr>
          <p:cNvCxnSpPr>
            <a:cxnSpLocks/>
          </p:cNvCxnSpPr>
          <p:nvPr/>
        </p:nvCxnSpPr>
        <p:spPr>
          <a:xfrm flipV="1">
            <a:off x="6096000" y="3297431"/>
            <a:ext cx="1328461" cy="601539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D9EEC09-052A-7A4A-8214-31A0BB6A7DAF}"/>
              </a:ext>
            </a:extLst>
          </p:cNvPr>
          <p:cNvCxnSpPr>
            <a:cxnSpLocks/>
          </p:cNvCxnSpPr>
          <p:nvPr/>
        </p:nvCxnSpPr>
        <p:spPr>
          <a:xfrm flipV="1">
            <a:off x="3484277" y="3132969"/>
            <a:ext cx="2611723" cy="328924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ooter Placeholder 28">
            <a:extLst>
              <a:ext uri="{FF2B5EF4-FFF2-40B4-BE49-F238E27FC236}">
                <a16:creationId xmlns:a16="http://schemas.microsoft.com/office/drawing/2014/main" id="{5F21E57E-F6C2-B249-8264-BFFB0C2E2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T. A. Bowen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7660561-5A6C-3882-ABE7-73FC7CBB3993}"/>
              </a:ext>
            </a:extLst>
          </p:cNvPr>
          <p:cNvSpPr txBox="1"/>
          <p:nvPr/>
        </p:nvSpPr>
        <p:spPr>
          <a:xfrm>
            <a:off x="4270074" y="1776799"/>
            <a:ext cx="34966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Q is measurable with in situ instrumentation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83E7257-F644-C590-D4AA-2253C64CA5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867" y="4026439"/>
            <a:ext cx="4457006" cy="267420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16E3D95-A800-37EF-BF89-50988E4352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1652" y="511405"/>
            <a:ext cx="3814720" cy="599456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3BFE308-41B3-9EF7-73A6-E83C3FB9CD31}"/>
              </a:ext>
            </a:extLst>
          </p:cNvPr>
          <p:cNvSpPr txBox="1"/>
          <p:nvPr/>
        </p:nvSpPr>
        <p:spPr>
          <a:xfrm>
            <a:off x="4790138" y="3968616"/>
            <a:ext cx="610222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/>
              <a:t>Gradients of f(v)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7CCCA29-B3DC-F4D9-B1DC-4913FCE23430}"/>
              </a:ext>
            </a:extLst>
          </p:cNvPr>
          <p:cNvSpPr txBox="1"/>
          <p:nvPr/>
        </p:nvSpPr>
        <p:spPr>
          <a:xfrm>
            <a:off x="10106315" y="394164"/>
            <a:ext cx="1921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Bowen+ PRL 2022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E55B77F-9A0F-4509-CE8B-BA3CAE23BE05}"/>
              </a:ext>
            </a:extLst>
          </p:cNvPr>
          <p:cNvSpPr txBox="1"/>
          <p:nvPr/>
        </p:nvSpPr>
        <p:spPr>
          <a:xfrm>
            <a:off x="5501687" y="4635868"/>
            <a:ext cx="1747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Bi-Maxwellian approximation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731DED9-FE76-1E3B-8BC8-89129F7E74B0}"/>
              </a:ext>
            </a:extLst>
          </p:cNvPr>
          <p:cNvSpPr txBox="1"/>
          <p:nvPr/>
        </p:nvSpPr>
        <p:spPr>
          <a:xfrm>
            <a:off x="5544760" y="5351061"/>
            <a:ext cx="17473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Hermite polynomial approximation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155786B8-5F6F-7FE5-91DF-6B7770FCB2CD}"/>
              </a:ext>
            </a:extLst>
          </p:cNvPr>
          <p:cNvCxnSpPr>
            <a:cxnSpLocks/>
          </p:cNvCxnSpPr>
          <p:nvPr/>
        </p:nvCxnSpPr>
        <p:spPr>
          <a:xfrm flipV="1">
            <a:off x="7120846" y="4071939"/>
            <a:ext cx="1539060" cy="738106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2EE0154-3FF4-902B-D41C-6E3303FA96C5}"/>
              </a:ext>
            </a:extLst>
          </p:cNvPr>
          <p:cNvCxnSpPr>
            <a:cxnSpLocks/>
          </p:cNvCxnSpPr>
          <p:nvPr/>
        </p:nvCxnSpPr>
        <p:spPr>
          <a:xfrm flipV="1">
            <a:off x="7077773" y="5207459"/>
            <a:ext cx="1392465" cy="605267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C4DDDAC8-3123-E371-1330-0AE6EB6CEB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28" y="2020245"/>
            <a:ext cx="7772400" cy="128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828085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{58C8ACB1-BDA6-5048-9439-49E1205926A5}tf10001120</Template>
  <TotalTime>68536</TotalTime>
  <Words>1043</Words>
  <Application>Microsoft Macintosh PowerPoint</Application>
  <PresentationFormat>Widescreen</PresentationFormat>
  <Paragraphs>160</Paragraphs>
  <Slides>18</Slides>
  <Notes>3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Cambria Math</vt:lpstr>
      <vt:lpstr>Gill Sans MT</vt:lpstr>
      <vt:lpstr>Monaco</vt:lpstr>
      <vt:lpstr>Parcel</vt:lpstr>
      <vt:lpstr>Mediation of collisionless turbulent dissipation through cyclotron resonance</vt:lpstr>
      <vt:lpstr>Circularly Polarized Ion Scale waves</vt:lpstr>
      <vt:lpstr>Estimating ICW Spectra</vt:lpstr>
      <vt:lpstr>Radial Signatures of ICW</vt:lpstr>
      <vt:lpstr>Steepened scales correspond to ICW waves</vt:lpstr>
      <vt:lpstr>Correlations between Turbulent spectra and Wave properties </vt:lpstr>
      <vt:lpstr>Quasilinear Wave-Particle Diffusion</vt:lpstr>
      <vt:lpstr>Plasma Instabilities</vt:lpstr>
      <vt:lpstr>Closure for QL heating</vt:lpstr>
      <vt:lpstr>QL Heating Rates vs Turbulent Cascade Rates</vt:lpstr>
      <vt:lpstr>Comparison with large scale cascade rates (i)</vt:lpstr>
      <vt:lpstr>Connecting QL HEATING WITH KINETIC SCALE Turbulence</vt:lpstr>
      <vt:lpstr>MHD Turbulence and Cross helicity</vt:lpstr>
      <vt:lpstr>interplay of waves &amp; Turbulence</vt:lpstr>
      <vt:lpstr>Signature of non-universal Turbulent Dissipation</vt:lpstr>
      <vt:lpstr>Intermittency</vt:lpstr>
      <vt:lpstr>Intermittency &amp; ICW</vt:lpstr>
      <vt:lpstr>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Turbulence and Nonlinear Processes in the Solar Atmosphere</dc:title>
  <dc:creator>Trevor Bowen</dc:creator>
  <cp:lastModifiedBy>Trevor Bowen</cp:lastModifiedBy>
  <cp:revision>249</cp:revision>
  <dcterms:created xsi:type="dcterms:W3CDTF">2021-05-25T15:57:56Z</dcterms:created>
  <dcterms:modified xsi:type="dcterms:W3CDTF">2024-02-28T16:17:26Z</dcterms:modified>
</cp:coreProperties>
</file>