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98" r:id="rId1"/>
  </p:sldMasterIdLst>
  <p:notesMasterIdLst>
    <p:notesMasterId r:id="rId37"/>
  </p:notesMasterIdLst>
  <p:sldIdLst>
    <p:sldId id="256" r:id="rId2"/>
    <p:sldId id="282" r:id="rId3"/>
    <p:sldId id="286" r:id="rId4"/>
    <p:sldId id="321" r:id="rId5"/>
    <p:sldId id="304" r:id="rId6"/>
    <p:sldId id="305" r:id="rId7"/>
    <p:sldId id="308" r:id="rId8"/>
    <p:sldId id="314" r:id="rId9"/>
    <p:sldId id="310" r:id="rId10"/>
    <p:sldId id="312" r:id="rId11"/>
    <p:sldId id="313" r:id="rId12"/>
    <p:sldId id="328" r:id="rId13"/>
    <p:sldId id="289" r:id="rId14"/>
    <p:sldId id="325" r:id="rId15"/>
    <p:sldId id="326" r:id="rId16"/>
    <p:sldId id="290" r:id="rId17"/>
    <p:sldId id="311" r:id="rId18"/>
    <p:sldId id="320" r:id="rId19"/>
    <p:sldId id="323" r:id="rId20"/>
    <p:sldId id="322" r:id="rId21"/>
    <p:sldId id="327" r:id="rId22"/>
    <p:sldId id="301" r:id="rId23"/>
    <p:sldId id="302" r:id="rId24"/>
    <p:sldId id="315" r:id="rId25"/>
    <p:sldId id="265" r:id="rId26"/>
    <p:sldId id="317" r:id="rId27"/>
    <p:sldId id="318" r:id="rId28"/>
    <p:sldId id="319" r:id="rId29"/>
    <p:sldId id="316" r:id="rId30"/>
    <p:sldId id="269" r:id="rId31"/>
    <p:sldId id="280" r:id="rId32"/>
    <p:sldId id="298" r:id="rId33"/>
    <p:sldId id="300" r:id="rId34"/>
    <p:sldId id="299" r:id="rId35"/>
    <p:sldId id="266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4D7EB"/>
    <a:srgbClr val="C0A9ED"/>
    <a:srgbClr val="F8DEDE"/>
    <a:srgbClr val="F59CD1"/>
    <a:srgbClr val="E6E6FA"/>
    <a:srgbClr val="B3B6EC"/>
    <a:srgbClr val="FFE865"/>
    <a:srgbClr val="FFE4E2"/>
    <a:srgbClr val="FF7F0F"/>
    <a:srgbClr val="8EEF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00"/>
    <p:restoredTop sz="96395"/>
  </p:normalViewPr>
  <p:slideViewPr>
    <p:cSldViewPr snapToGrid="0">
      <p:cViewPr>
        <p:scale>
          <a:sx n="118" d="100"/>
          <a:sy n="118" d="100"/>
        </p:scale>
        <p:origin x="536" y="4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30CC74-DD30-4A43-9342-AFAB1ABEB50D}" type="datetimeFigureOut">
              <a:rPr lang="en-US" smtClean="0"/>
              <a:t>2/27/24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07A190-3C3D-7C4F-9CD1-29E4BB2F1D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38383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7A190-3C3D-7C4F-9CD1-29E4BB2F1D9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94582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A820E3-41F7-627F-C83F-FFF81D86A8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E0D755D-EE40-4705-1E74-CC304718C6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FFF2FBF-3174-1E49-838C-21EA2AE36B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733324-8B76-B3C5-1F48-9A0790C55C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7A190-3C3D-7C4F-9CD1-29E4BB2F1D9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9974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E038AB-6998-5238-F869-3466718E77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F5657DB-7DD7-16F7-31EA-66905D6782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5649C4-1B04-1184-ACB3-783D6660D4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925E36-0588-95EF-7D5E-56DE3FC9F8D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7A190-3C3D-7C4F-9CD1-29E4BB2F1D9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96104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E038AB-6998-5238-F869-3466718E77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F5657DB-7DD7-16F7-31EA-66905D6782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5649C4-1B04-1184-ACB3-783D6660D4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925E36-0588-95EF-7D5E-56DE3FC9F8D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7A190-3C3D-7C4F-9CD1-29E4BB2F1D9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037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EF8F60-C631-39C8-52AE-DA45C63A2D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B453DD3-8E6F-6B84-AA59-5D711C4E7E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5EEDC00-144B-166F-7BDB-DA577B156FB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16BFCA-C91B-897C-0BBA-E5562D51E46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7A190-3C3D-7C4F-9CD1-29E4BB2F1D9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3907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FDC3BF-3312-CC48-4C1A-6E3DEF2289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DD2E97A-2D94-4ECB-6CC8-D7D97440734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B4CEBD-2A17-19D9-35FC-172E4CA19C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7B236C-C3D5-0A64-972C-DA8430B6C5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7A190-3C3D-7C4F-9CD1-29E4BB2F1D9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3909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FDC3BF-3312-CC48-4C1A-6E3DEF2289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DD2E97A-2D94-4ECB-6CC8-D7D97440734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B4CEBD-2A17-19D9-35FC-172E4CA19C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7B236C-C3D5-0A64-972C-DA8430B6C5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7A190-3C3D-7C4F-9CD1-29E4BB2F1D9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2387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210F50-1C20-D1B3-4784-58C2AF416B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C70D939-2897-DCA7-2FD1-7E46E09666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00D62F9-59CB-B722-2CD4-8A59994AA7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ED234A-5E4C-B4D3-4DEA-A22AF89542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7A190-3C3D-7C4F-9CD1-29E4BB2F1D9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0395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808D4F-DDBC-33EE-FBFE-4A80837EA3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323DE70-8893-161B-2556-A97C433263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4BE4C9F-74B7-46F9-5811-9EEAF7C490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CAD68-C3DA-EE0F-707E-46EBF8DA62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7A190-3C3D-7C4F-9CD1-29E4BB2F1D9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6415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4209F7-F023-F62E-9A6E-804EBCE388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4A08B87-9CDA-F93A-A06E-42E71F95D99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9FA9A60-5823-A023-0DB8-FC8779A844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Matteini</a:t>
            </a:r>
            <a:r>
              <a:rPr lang="en-US" dirty="0"/>
              <a:t> et al. (2018) offered an interesting explanation for why the dominant slab spectrum should exhibit an f −1.0 spectrum and the minority spectrum should not in terms of a saturation of the fluctuation amplitude at large scales imposed by the constraint B = const.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6CDE72-1FDD-B1FE-19A9-8B0BA1E220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7A190-3C3D-7C4F-9CD1-29E4BB2F1D9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3002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96FCF4-FD1D-AF61-CC84-72C020DBF0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0C8684D-5229-65B7-2BAF-C5DE423021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1360E8B-5009-2E40-C6E9-BF52B67B9BF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D33AEF-42FC-AE1C-E2BF-6030122BF6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7A190-3C3D-7C4F-9CD1-29E4BB2F1D9D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5665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7A190-3C3D-7C4F-9CD1-29E4BB2F1D9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5230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31ACCC-D987-C24D-AC0F-D3AF262028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2912744-99A9-3E32-BF85-1390236B07A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F1C9B7B-377E-3A96-DA1C-566CE3C8F2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4F3FFB-597A-3E98-7E94-4B0DED58069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7A190-3C3D-7C4F-9CD1-29E4BB2F1D9D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6693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C95107-1116-9972-EFA5-EDB1C8F12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78329B8-F4AB-7192-116F-E0F5A03BCD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F1FA6AD-6B0D-B50C-C5B4-7EEE41C217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5743EA-0422-2C0B-DD12-BB775CF0E6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7A190-3C3D-7C4F-9CD1-29E4BB2F1D9D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57164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7A190-3C3D-7C4F-9CD1-29E4BB2F1D9D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76686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5D3C46-6F52-F99F-ECE7-1D5EB121A7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FF8FE24-3AEB-43B6-FD6A-D2EC9FC4AA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C8685A-B581-41FC-75EF-D86CA49FE5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49203F-9546-1590-D84B-9ADA299257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7A190-3C3D-7C4F-9CD1-29E4BB2F1D9D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2308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96FCF4-FD1D-AF61-CC84-72C020DBF0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0C8684D-5229-65B7-2BAF-C5DE423021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1360E8B-5009-2E40-C6E9-BF52B67B9BF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D33AEF-42FC-AE1C-E2BF-6030122BF6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7A190-3C3D-7C4F-9CD1-29E4BB2F1D9D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439842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814731-10E1-0288-5B19-D86525845E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DB3EA7B-8D44-21AB-7FF8-61F60377CD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C3620B6-A40F-D3C0-C99A-CEA8C448B9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6F4E10-1FF5-C38D-BA04-3FB5B6E9EE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7A190-3C3D-7C4F-9CD1-29E4BB2F1D9D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75299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026A24-58BB-EB0D-28CB-C1E7BC0C00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240147B-66E5-5539-C9D4-C3C117A122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C0B22CD-71CC-7B8F-C44B-29E9B5E90C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0" dirty="0">
                <a:effectLst/>
                <a:latin typeface="Arial" panose="020B0604020202020204" pitchFamily="34" charset="0"/>
              </a:rPr>
              <a:t>- crossing the ‘Alfven surface’ and is likely the region where</a:t>
            </a:r>
            <a:r>
              <a:rPr lang="en-US" b="0" i="0" dirty="0">
                <a:effectLst/>
                <a:latin typeface="Courier New" panose="02070309020205020404" pitchFamily="49" charset="0"/>
              </a:rPr>
              <a:t> </a:t>
            </a:r>
            <a:r>
              <a:rPr lang="en-US" b="0" i="0" dirty="0">
                <a:effectLst/>
                <a:latin typeface="Arial" panose="020B0604020202020204" pitchFamily="34" charset="0"/>
              </a:rPr>
              <a:t>the active heating and acceleration mechanisms such as resonant wave damping and turbulent dissipation take place</a:t>
            </a:r>
          </a:p>
          <a:p>
            <a:r>
              <a:rPr lang="en-US" b="0" i="0" dirty="0">
                <a:effectLst/>
                <a:latin typeface="Arial" panose="020B0604020202020204" pitchFamily="34" charset="0"/>
              </a:rPr>
              <a:t>- inward propagating Alfven waves remain tethered to the corona, and thus the turbulence properties of the plasma in SA regions likely exhibit differing properties than the rest of the wind.</a:t>
            </a:r>
          </a:p>
          <a:p>
            <a:r>
              <a:rPr lang="en-US" b="0" i="0" dirty="0">
                <a:effectLst/>
                <a:latin typeface="Arial" panose="020B0604020202020204" pitchFamily="34" charset="0"/>
              </a:rPr>
              <a:t>- extreme drop in MA during this stream will allow us to explore the role of a large </a:t>
            </a:r>
            <a:r>
              <a:rPr lang="en-US" b="0" i="0" dirty="0" err="1">
                <a:effectLst/>
                <a:latin typeface="Arial" panose="020B0604020202020204" pitchFamily="34" charset="0"/>
              </a:rPr>
              <a:t>Alfv</a:t>
            </a:r>
            <a:r>
              <a:rPr lang="en-US" b="0" i="0" dirty="0">
                <a:effectLst/>
                <a:latin typeface="Arial" panose="020B0604020202020204" pitchFamily="34" charset="0"/>
              </a:rPr>
              <a:t> ́</a:t>
            </a:r>
            <a:r>
              <a:rPr lang="en-US" b="0" i="0" dirty="0" err="1">
                <a:effectLst/>
                <a:latin typeface="Arial" panose="020B0604020202020204" pitchFamily="34" charset="0"/>
              </a:rPr>
              <a:t>en</a:t>
            </a:r>
            <a:r>
              <a:rPr lang="en-US" b="0" i="0" dirty="0">
                <a:effectLst/>
                <a:latin typeface="Arial" panose="020B0604020202020204" pitchFamily="34" charset="0"/>
              </a:rPr>
              <a:t> speed gradient on wave mode generation and conversion and turbulence properties.</a:t>
            </a:r>
            <a:br>
              <a:rPr lang="en-US" dirty="0"/>
            </a:br>
            <a:r>
              <a:rPr lang="en-US" dirty="0"/>
              <a:t> - </a:t>
            </a:r>
            <a:r>
              <a:rPr lang="en-US" b="0" i="0" dirty="0">
                <a:effectLst/>
                <a:latin typeface="Arial" panose="020B0604020202020204" pitchFamily="34" charset="0"/>
              </a:rPr>
              <a:t>Looking at the turbulence properties of the plasma allows us to study potential heating mechanisms of the solar corona and solar wind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30C8DA-011A-66CC-113D-663258CEC64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7A190-3C3D-7C4F-9CD1-29E4BB2F1D9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4817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146778-CB45-3C44-4906-066782450E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8C8BF3D-D10F-5AA2-79C4-A562AB1D74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6E7CB52-1C4F-0C8C-8DAB-3AB52117E6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A9054B-6BAC-0354-E256-076F40ECEEA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7A190-3C3D-7C4F-9CD1-29E4BB2F1D9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0136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AED863-61C4-D56D-7A33-A2EE016791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1D1A5F5-8E71-2C8F-3678-3E952AB7633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258DE48-B764-3BB9-9711-BE18505688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021BAE-53D6-3103-69C8-271C81C682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7A190-3C3D-7C4F-9CD1-29E4BB2F1D9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8996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9386C2-E237-3BE3-9BE6-EA3706A156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9FE5593-ADD2-92F9-2802-FEAAF7D69E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FF51B4F-F8B4-0D20-0928-B3E2314181F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FBDF25-3BD0-0C33-2D5A-FDE82911C12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7A190-3C3D-7C4F-9CD1-29E4BB2F1D9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9855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196B1E-8CAD-3C38-1547-E7469912EE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2B00CEA-9A0A-A123-3321-9037DC6B51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AF2105B-7E66-C138-33A8-D880F2CB106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A2A955-2034-5802-CED4-B2AE2405ED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7A190-3C3D-7C4F-9CD1-29E4BB2F1D9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509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6B37FC-DA4A-065A-161A-297CC36416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07564FA-2012-4532-FAC1-931EC2A0C4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98AE03C-3846-38F3-FC6A-81D3EF2374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0231BA-A049-4896-0DB6-7C5AE94DFA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7A190-3C3D-7C4F-9CD1-29E4BB2F1D9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4464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6B34F7-4C95-7DB6-2E37-9EF9F96CB3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928A576-9762-9806-F430-394FE0297E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EB00EBA-F2E4-BDCD-C27D-F07206441A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442AB2-8E22-8A54-1887-4B5815C0245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07A190-3C3D-7C4F-9CD1-29E4BB2F1D9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4256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A5776F-1F55-5E28-722A-A02E667D17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5F4784-1AB3-06BF-0858-4440768690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85034B-B307-7FAC-A16D-FD08DC60D2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BBA0C-9ED3-9742-BA38-AC0F733C5020}" type="datetime1">
              <a:rPr lang="en-US" smtClean="0"/>
              <a:t>2/27/24</a:t>
            </a:fld>
            <a:endParaRPr lang="en-US" sz="140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2062AE-EF4D-828C-F2EC-C235C87B97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Physics 290B Seminar - January 23, 2024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628195-C7B0-E26A-352E-B92E347E1A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B3423-611C-6944-BA94-F2572F3624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8141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A6DC57-87CE-8033-D4BE-763E64184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84EBFF2-6638-36A4-0EAC-0ABA4A8322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D782B6-86BB-0FDA-F1BC-687B0EF815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E5811-BA9B-514E-9811-6515B96CB007}" type="datetime1">
              <a:rPr lang="en-US" smtClean="0"/>
              <a:t>2/27/24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27CAAB-52CE-2536-C5B6-D094F3F4B3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Physics 290B Seminar - January 23, 2024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D2379D-1398-6E79-ED9B-CCF1DB835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B3423-611C-6944-BA94-F2572F3624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272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201D0EA-0DB2-C2E5-3C29-7BC6C0F5CB0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C4766F6-9403-C3CC-2ED7-352118FF12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33286E-E901-156B-7193-562DBDD3D8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5095D-F6E0-C146-98E8-1D15D2292974}" type="datetime1">
              <a:rPr lang="en-US" smtClean="0"/>
              <a:t>2/27/24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761D6D-C26F-E6FA-D09A-7CBC2170E8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Physics 290B Seminar - January 23, 2024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7B5E76-E95D-850F-ABED-C51FEF7ED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B3423-611C-6944-BA94-F2572F3624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536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65B3B6-08A1-04CB-B411-C83E28645D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7D047B-83EF-3AAA-7C73-6183C8D40E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29887E-1591-C5B5-2352-272C467DFD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0DEAD-750D-3E43-8E38-05B9A9EF6AF4}" type="datetime1">
              <a:rPr lang="en-US" smtClean="0"/>
              <a:t>2/27/24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69407B-82CE-37FC-3C5A-9F6055BF0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Physics 290B Seminar - January 23, 2024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37301F-626E-BE2F-0E5A-621C07DCBA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B3423-611C-6944-BA94-F2572F3624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26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F96F4E-6F08-8FF4-DCA5-08F96435DB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3541C7-E232-8E91-3123-37A1874809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1BD916-C52B-71D3-6E14-FE1DFC4D88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BFFC5-9A88-354C-85CE-65CF9B9BAEC6}" type="datetime1">
              <a:rPr lang="en-US" smtClean="0"/>
              <a:t>2/27/24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B1FCBF-BF8B-4332-EC35-EAEFF11E9F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Physics 290B Seminar - January 23, 2024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8F5E5E-7363-83DC-5138-2447BBF275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B3423-611C-6944-BA94-F2572F3624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1251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A6A85B-D8E5-35F0-AC02-509859F0ED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2131E0-C230-A9BA-2ED2-B01D139B49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D3D039-398C-CF50-79B7-49A07382C6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DD49AB-E83C-C2E4-E10E-18749F6631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C3820-0F02-F441-B45C-12280074B6E6}" type="datetime1">
              <a:rPr lang="en-US" smtClean="0"/>
              <a:t>2/27/24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E3EC4E-4C03-F39F-6E5D-078269B462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Physics 290B Seminar - January 23, 2024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035B10-AE7E-4755-4C44-1D3297CCC9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B3423-611C-6944-BA94-F2572F3624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113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564E56-C3E1-FD18-0D8B-A82C365084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B34B55-716C-04F3-6679-792BB05F70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18EEFE-D668-2164-EDC1-11D7853D27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81FFAA-5993-E352-FFF9-CA7DB9F250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E4011D4-6AC5-F4E8-AC9A-E390C21A1D5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3454C95-5DC5-527F-E41B-854F8B3DB2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37FEA-EEE3-1140-AFC1-93CC93BA283A}" type="datetime1">
              <a:rPr lang="en-US" smtClean="0"/>
              <a:t>2/27/24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1C1C8FE-2DEF-5A66-9E43-D409FDE5B0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Physics 290B Seminar - January 23, 2024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20B06E-AC6B-5A17-6BF6-2FA43A88C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B3423-611C-6944-BA94-F2572F3624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3045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AB7CA7-BD16-D306-F154-1853A00414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154468-9C19-FC67-510D-F09C047C79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E9E3E-2608-804C-97A5-C7B078B30BE5}" type="datetime1">
              <a:rPr lang="en-US" smtClean="0"/>
              <a:t>2/27/24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130A81C-DFBE-AF34-9CB3-1695232578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Physics 290B Seminar - January 23, 2024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DD0293-EC10-92CC-F836-97E49792BE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B3423-611C-6944-BA94-F2572F3624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235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6FF3747-160C-9E5A-3CC3-2C55387387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9C243-694A-3042-B4A0-5214F5516DD5}" type="datetime1">
              <a:rPr lang="en-US" smtClean="0"/>
              <a:t>2/27/24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264B67A-77D2-3D7B-5594-0CDBCA835E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Physics 290B Seminar - January 23, 2024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D64FB5-95AC-64D0-0B82-1DB743C69F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B3423-611C-6944-BA94-F2572F3624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2495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7CA97E-D09B-97D5-6E03-5306EE52CB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714844-CCC6-F0A8-DA63-1627C3C92D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D91501C-DB72-B434-BCD3-34051A9C09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64810B-5E8A-02E3-222E-F30F587858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563B2-455F-0549-8B4A-1724B7D8386B}" type="datetime1">
              <a:rPr lang="en-US" smtClean="0"/>
              <a:t>2/27/24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A8F1BE-AC99-B870-08A1-5CD7BA7F2F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Physics 290B Seminar - January 23, 2024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DF63A5-5A5C-E481-DB1D-ACD69DA19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B3423-611C-6944-BA94-F2572F3624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7645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07D2CF-5EC0-07C0-327B-3CFAFB8DE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4CBC113-EED2-7AC0-B6F1-DEEED9AA595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00F6CE1-C46A-FC91-C18A-7BD9BAB7C1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67B999-1C9C-4D63-52C9-A94BE5BF7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AFB2D-53E0-2646-AFB1-756DA3298E92}" type="datetime1">
              <a:rPr lang="en-US" smtClean="0"/>
              <a:t>2/27/24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B508C6-C8B6-5561-EFE4-49C5764736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Physics 290B Seminar - January 23, 2024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542020-3C67-3983-090B-4683B196F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B3423-611C-6944-BA94-F2572F3624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4860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EB26362-C7D9-011B-8D4C-356BF1D397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706505-BB00-9CDD-87CE-636E4A5D02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EEA310-C10B-2763-5FBD-E37F6CE237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BEA97F-CB48-3841-8BF0-CDE1CBEA2A7A}" type="datetime1">
              <a:rPr lang="en-US" smtClean="0"/>
              <a:t>2/27/24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3A331A-09D5-5AEC-3F0C-1D3EB475F3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Physics 290B Seminar - January 23, 2024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65F91D-2F8D-9A9C-FBA6-3BA1968A49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BB3423-611C-6944-BA94-F2572F3624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610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gif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19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0.png"/><Relationship Id="rId5" Type="http://schemas.openxmlformats.org/officeDocument/2006/relationships/image" Target="../media/image24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7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0.png"/><Relationship Id="rId4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5" Type="http://schemas.openxmlformats.org/officeDocument/2006/relationships/image" Target="../media/image39.png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2.png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35.png"/><Relationship Id="rId4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0.png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40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60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F68B3F68-107C-434F-AA38-110D5EA91B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AAD0DBB9-1A4B-4391-81D4-CB19F9AB91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0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063BBA22-50EA-4C4D-BE05-F1CE4E63A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7" y="-5307778"/>
            <a:ext cx="1576446" cy="12192002"/>
          </a:xfrm>
          <a:prstGeom prst="rect">
            <a:avLst/>
          </a:prstGeom>
          <a:gradFill>
            <a:gsLst>
              <a:gs pos="23000">
                <a:schemeClr val="accent1">
                  <a:alpha val="0"/>
                </a:schemeClr>
              </a:gs>
              <a:gs pos="99000">
                <a:srgbClr val="000000">
                  <a:alpha val="74000"/>
                </a:srgb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 descr="A logo with a satellite in the background&#10;&#10;Description automatically generated">
            <a:extLst>
              <a:ext uri="{FF2B5EF4-FFF2-40B4-BE49-F238E27FC236}">
                <a16:creationId xmlns:a16="http://schemas.microsoft.com/office/drawing/2014/main" id="{9E3F873C-A61D-5C16-7C28-74AE57DD78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5698" y="153365"/>
            <a:ext cx="1221339" cy="1221339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25E5DF81-CD07-5F6E-4275-68A960C4A229}"/>
              </a:ext>
            </a:extLst>
          </p:cNvPr>
          <p:cNvSpPr/>
          <p:nvPr/>
        </p:nvSpPr>
        <p:spPr>
          <a:xfrm>
            <a:off x="0" y="6453051"/>
            <a:ext cx="12192000" cy="404949"/>
          </a:xfrm>
          <a:prstGeom prst="rect">
            <a:avLst/>
          </a:prstGeom>
          <a:solidFill>
            <a:srgbClr val="1D2F5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defTabSz="896112">
              <a:spcBef>
                <a:spcPts val="980"/>
              </a:spcBef>
            </a:pPr>
            <a:r>
              <a:rPr lang="en-US" sz="1800" b="1" dirty="0">
                <a:solidFill>
                  <a:schemeClr val="bg1"/>
                </a:solidFill>
                <a:latin typeface="Seaford Display" pitchFamily="2" charset="0"/>
              </a:rPr>
              <a:t>FIELDS/RPW Consortium Meeting – February 28, 2024 </a:t>
            </a:r>
            <a:endParaRPr lang="en-US" sz="18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sp>
        <p:nvSpPr>
          <p:cNvPr id="42" name="Subtitle 2">
            <a:extLst>
              <a:ext uri="{FF2B5EF4-FFF2-40B4-BE49-F238E27FC236}">
                <a16:creationId xmlns:a16="http://schemas.microsoft.com/office/drawing/2014/main" id="{7AB35F24-EA7F-746C-2387-704F082F9F22}"/>
              </a:ext>
            </a:extLst>
          </p:cNvPr>
          <p:cNvSpPr txBox="1">
            <a:spLocks/>
          </p:cNvSpPr>
          <p:nvPr/>
        </p:nvSpPr>
        <p:spPr>
          <a:xfrm>
            <a:off x="9339943" y="6478686"/>
            <a:ext cx="285205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1960" b="1" dirty="0">
                <a:solidFill>
                  <a:schemeClr val="bg1"/>
                </a:solidFill>
                <a:latin typeface="Seaford Display" pitchFamily="2" charset="0"/>
              </a:rPr>
              <a:t>tamarervin@berkeley.edu</a:t>
            </a:r>
            <a:endParaRPr lang="en-US" sz="19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pic>
        <p:nvPicPr>
          <p:cNvPr id="6" name="Picture 5" descr="A blue circle with yellow text and a yellow and blue logo&#10;&#10;Description automatically generated">
            <a:extLst>
              <a:ext uri="{FF2B5EF4-FFF2-40B4-BE49-F238E27FC236}">
                <a16:creationId xmlns:a16="http://schemas.microsoft.com/office/drawing/2014/main" id="{73A031E8-351D-8465-7C9F-76917D210D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78551" y="122531"/>
            <a:ext cx="1221339" cy="1221339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1C77B15E-FFBC-AC5C-157C-337430AB2B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8294" y="1928312"/>
            <a:ext cx="11494605" cy="1297842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l"/>
            <a:r>
              <a:rPr lang="en-US" sz="4000" b="1" u="none" strike="noStrike" kern="1200" dirty="0">
                <a:effectLst/>
                <a:latin typeface="Seaford Display" pitchFamily="2" charset="0"/>
              </a:rPr>
              <a:t>Near subsonic solar wind outflow from an active region</a:t>
            </a:r>
            <a:endParaRPr lang="en-US" sz="4000" b="1" kern="1200" dirty="0">
              <a:latin typeface="Seaford Display" pitchFamily="2" charset="0"/>
            </a:endParaRP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145E48BB-860D-7D0F-C5B1-A6AABA7844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8294" y="3495047"/>
            <a:ext cx="11095949" cy="735413"/>
          </a:xfrm>
        </p:spPr>
        <p:txBody>
          <a:bodyPr>
            <a:noAutofit/>
          </a:bodyPr>
          <a:lstStyle/>
          <a:p>
            <a:pPr algn="l" defTabSz="896112">
              <a:spcBef>
                <a:spcPts val="980"/>
              </a:spcBef>
            </a:pPr>
            <a:r>
              <a:rPr lang="en-US" sz="2000" b="1" kern="1200" dirty="0">
                <a:latin typeface="Seaford Display" pitchFamily="2" charset="0"/>
              </a:rPr>
              <a:t>Tamar Ervin</a:t>
            </a:r>
            <a:r>
              <a:rPr lang="en-US" sz="2000" b="1" kern="1200" baseline="30000" dirty="0">
                <a:latin typeface="Seaford Display" pitchFamily="2" charset="0"/>
              </a:rPr>
              <a:t>1,2</a:t>
            </a:r>
            <a:r>
              <a:rPr lang="en-US" sz="2000" kern="1200" dirty="0">
                <a:latin typeface="Seaford Display" pitchFamily="2" charset="0"/>
              </a:rPr>
              <a:t>, Stuart D. Bale</a:t>
            </a:r>
            <a:r>
              <a:rPr lang="en-US" sz="2000" kern="1200" baseline="30000" dirty="0">
                <a:latin typeface="Seaford Display" pitchFamily="2" charset="0"/>
              </a:rPr>
              <a:t>1,2</a:t>
            </a:r>
            <a:r>
              <a:rPr lang="en-US" sz="2000" kern="1200" dirty="0">
                <a:latin typeface="Seaford Display" pitchFamily="2" charset="0"/>
              </a:rPr>
              <a:t>, Samuel T. Badman</a:t>
            </a:r>
            <a:r>
              <a:rPr lang="en-US" sz="2000" kern="1200" baseline="30000" dirty="0">
                <a:latin typeface="Seaford Display" pitchFamily="2" charset="0"/>
              </a:rPr>
              <a:t>3</a:t>
            </a:r>
            <a:r>
              <a:rPr lang="en-US" sz="2000" kern="1200" dirty="0">
                <a:latin typeface="Seaford Display" pitchFamily="2" charset="0"/>
              </a:rPr>
              <a:t>, Trevor A. Bowen</a:t>
            </a:r>
            <a:r>
              <a:rPr lang="en-US" sz="2000" kern="1200" baseline="30000" dirty="0">
                <a:latin typeface="Seaford Display" pitchFamily="2" charset="0"/>
              </a:rPr>
              <a:t>2</a:t>
            </a:r>
            <a:r>
              <a:rPr lang="en-US" sz="2000" kern="1200" dirty="0">
                <a:latin typeface="Seaford Display" pitchFamily="2" charset="0"/>
              </a:rPr>
              <a:t>, Pete Riley</a:t>
            </a:r>
            <a:r>
              <a:rPr lang="en-US" sz="2000" baseline="30000" dirty="0">
                <a:latin typeface="Seaford Display" pitchFamily="2" charset="0"/>
              </a:rPr>
              <a:t>4</a:t>
            </a:r>
            <a:r>
              <a:rPr lang="en-US" sz="2000" kern="1200" dirty="0">
                <a:latin typeface="Seaford Display" pitchFamily="2" charset="0"/>
              </a:rPr>
              <a:t>,</a:t>
            </a:r>
            <a:r>
              <a:rPr lang="en-US" sz="2000" kern="1200" baseline="30000" dirty="0">
                <a:latin typeface="Seaford Display" pitchFamily="2" charset="0"/>
              </a:rPr>
              <a:t> </a:t>
            </a:r>
            <a:endParaRPr lang="en-US" sz="2000" kern="1200" dirty="0">
              <a:latin typeface="Seaford Display" pitchFamily="2" charset="0"/>
            </a:endParaRPr>
          </a:p>
          <a:p>
            <a:pPr algn="l" defTabSz="896112">
              <a:spcBef>
                <a:spcPts val="980"/>
              </a:spcBef>
            </a:pPr>
            <a:r>
              <a:rPr lang="en-US" sz="2000" kern="1200" dirty="0">
                <a:latin typeface="Seaford Display" pitchFamily="2" charset="0"/>
              </a:rPr>
              <a:t>Yeimy Rivera</a:t>
            </a:r>
            <a:r>
              <a:rPr lang="en-US" sz="2000" kern="1200" baseline="30000" dirty="0">
                <a:latin typeface="Seaford Display" pitchFamily="2" charset="0"/>
              </a:rPr>
              <a:t>3</a:t>
            </a:r>
            <a:r>
              <a:rPr lang="en-US" sz="2000" kern="1200" dirty="0">
                <a:latin typeface="Seaford Display" pitchFamily="2" charset="0"/>
              </a:rPr>
              <a:t>,</a:t>
            </a:r>
            <a:r>
              <a:rPr lang="en-US" sz="2000" kern="1200" baseline="30000" dirty="0">
                <a:latin typeface="Seaford Display" pitchFamily="2" charset="0"/>
              </a:rPr>
              <a:t> </a:t>
            </a:r>
            <a:r>
              <a:rPr lang="en-US" sz="2000" kern="1200" dirty="0">
                <a:latin typeface="Seaford Display" pitchFamily="2" charset="0"/>
              </a:rPr>
              <a:t>Orlando Romeo</a:t>
            </a:r>
            <a:r>
              <a:rPr lang="en-US" sz="2000" baseline="30000" dirty="0">
                <a:latin typeface="Seaford Display" pitchFamily="2" charset="0"/>
              </a:rPr>
              <a:t>5</a:t>
            </a:r>
            <a:r>
              <a:rPr lang="en-US" sz="2000" kern="1200" baseline="30000" dirty="0">
                <a:latin typeface="Seaford Display" pitchFamily="2" charset="0"/>
              </a:rPr>
              <a:t>,2</a:t>
            </a:r>
            <a:r>
              <a:rPr lang="en-US" sz="2000" kern="1200" dirty="0">
                <a:latin typeface="Seaford Display" pitchFamily="2" charset="0"/>
              </a:rPr>
              <a:t>, Kristoff Paulson</a:t>
            </a:r>
            <a:r>
              <a:rPr lang="en-US" sz="2000" kern="1200" baseline="30000" dirty="0">
                <a:latin typeface="Seaford Display" pitchFamily="2" charset="0"/>
              </a:rPr>
              <a:t>3</a:t>
            </a:r>
            <a:r>
              <a:rPr lang="en-US" sz="2000" kern="1200" dirty="0">
                <a:latin typeface="Seaford Display" pitchFamily="2" charset="0"/>
              </a:rPr>
              <a:t>,</a:t>
            </a:r>
            <a:r>
              <a:rPr lang="en-US" sz="2000" kern="1200" baseline="30000" dirty="0">
                <a:latin typeface="Seaford Display" pitchFamily="2" charset="0"/>
              </a:rPr>
              <a:t> </a:t>
            </a:r>
            <a:r>
              <a:rPr lang="en-US" sz="2000" kern="1200" dirty="0">
                <a:latin typeface="Seaford Display" pitchFamily="2" charset="0"/>
              </a:rPr>
              <a:t>Jaye L. Verniero</a:t>
            </a:r>
            <a:r>
              <a:rPr lang="en-US" sz="2000" baseline="30000" dirty="0">
                <a:latin typeface="Seaford Display" pitchFamily="2" charset="0"/>
              </a:rPr>
              <a:t>6</a:t>
            </a:r>
            <a:r>
              <a:rPr lang="en-US" sz="2000" kern="1200" dirty="0">
                <a:latin typeface="Seaford Display" pitchFamily="2" charset="0"/>
              </a:rPr>
              <a:t>,</a:t>
            </a:r>
            <a:r>
              <a:rPr lang="en-US" sz="2000" kern="1200" baseline="30000" dirty="0">
                <a:latin typeface="Seaford Display" pitchFamily="2" charset="0"/>
              </a:rPr>
              <a:t> </a:t>
            </a:r>
            <a:r>
              <a:rPr lang="en-US" sz="2000" baseline="30000" dirty="0">
                <a:latin typeface="Seaford Display" pitchFamily="2" charset="0"/>
              </a:rPr>
              <a:t> </a:t>
            </a:r>
            <a:r>
              <a:rPr lang="en-US" sz="2000" kern="1200" dirty="0">
                <a:latin typeface="Seaford Display" pitchFamily="2" charset="0"/>
              </a:rPr>
              <a:t>Ryan M. Dewey</a:t>
            </a:r>
            <a:r>
              <a:rPr lang="en-US" sz="2000" baseline="30000" dirty="0">
                <a:latin typeface="Seaford Display" pitchFamily="2" charset="0"/>
              </a:rPr>
              <a:t>7</a:t>
            </a:r>
            <a:r>
              <a:rPr lang="en-US" sz="2000" kern="1200" dirty="0">
                <a:latin typeface="Seaford Display" pitchFamily="2" charset="0"/>
              </a:rPr>
              <a:t>, Jia Huang</a:t>
            </a:r>
            <a:r>
              <a:rPr lang="en-US" sz="2000" kern="1200" baseline="30000" dirty="0">
                <a:latin typeface="Seaford Display" pitchFamily="2" charset="0"/>
              </a:rPr>
              <a:t> 2</a:t>
            </a:r>
            <a:endParaRPr lang="en-US" sz="2000" dirty="0">
              <a:latin typeface="Seaford Display" pitchFamily="2" charset="0"/>
            </a:endParaRP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102FAC90-67A2-2133-5520-EE2F7F820E7F}"/>
              </a:ext>
            </a:extLst>
          </p:cNvPr>
          <p:cNvSpPr txBox="1">
            <a:spLocks/>
          </p:cNvSpPr>
          <p:nvPr/>
        </p:nvSpPr>
        <p:spPr>
          <a:xfrm>
            <a:off x="278294" y="4368993"/>
            <a:ext cx="6629003" cy="16861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lnSpc>
                <a:spcPct val="100000"/>
              </a:lnSpc>
              <a:spcBef>
                <a:spcPts val="0"/>
              </a:spcBef>
            </a:pPr>
            <a:r>
              <a:rPr lang="en-US" sz="1300" baseline="30000" dirty="0">
                <a:latin typeface="Seaford Display" pitchFamily="2" charset="0"/>
              </a:rPr>
              <a:t>1 </a:t>
            </a:r>
            <a:r>
              <a:rPr lang="en-US" sz="1300" dirty="0">
                <a:latin typeface="Seaford Display" pitchFamily="2" charset="0"/>
              </a:rPr>
              <a:t>University of California, Berkeley, Department of Physics</a:t>
            </a:r>
          </a:p>
          <a:p>
            <a:pPr algn="l" defTabSz="896112">
              <a:lnSpc>
                <a:spcPct val="100000"/>
              </a:lnSpc>
              <a:spcBef>
                <a:spcPts val="0"/>
              </a:spcBef>
            </a:pPr>
            <a:r>
              <a:rPr lang="en-US" sz="1300" baseline="30000" dirty="0">
                <a:latin typeface="Seaford Display" pitchFamily="2" charset="0"/>
              </a:rPr>
              <a:t>2 </a:t>
            </a:r>
            <a:r>
              <a:rPr lang="en-US" sz="1300" dirty="0">
                <a:latin typeface="Seaford Display" pitchFamily="2" charset="0"/>
              </a:rPr>
              <a:t>Space Sciences Laboratory, UC Berkeley</a:t>
            </a:r>
          </a:p>
          <a:p>
            <a:pPr algn="l" defTabSz="896112">
              <a:lnSpc>
                <a:spcPct val="100000"/>
              </a:lnSpc>
              <a:spcBef>
                <a:spcPts val="0"/>
              </a:spcBef>
            </a:pPr>
            <a:r>
              <a:rPr lang="en-US" sz="1300" baseline="30000" dirty="0">
                <a:latin typeface="Seaford Display" pitchFamily="2" charset="0"/>
              </a:rPr>
              <a:t>3 </a:t>
            </a:r>
            <a:r>
              <a:rPr lang="en-US" sz="1300" dirty="0">
                <a:latin typeface="Seaford Display" pitchFamily="2" charset="0"/>
              </a:rPr>
              <a:t>Center for Astrophysics | Harvard &amp; Smithsonian </a:t>
            </a:r>
          </a:p>
          <a:p>
            <a:pPr algn="l" defTabSz="896112">
              <a:lnSpc>
                <a:spcPct val="100000"/>
              </a:lnSpc>
              <a:spcBef>
                <a:spcPts val="0"/>
              </a:spcBef>
            </a:pPr>
            <a:r>
              <a:rPr lang="en-US" sz="1300" baseline="30000" dirty="0">
                <a:latin typeface="Seaford Display" pitchFamily="2" charset="0"/>
              </a:rPr>
              <a:t>4 </a:t>
            </a:r>
            <a:r>
              <a:rPr lang="en-US" sz="1300" dirty="0">
                <a:latin typeface="Seaford Display" pitchFamily="2" charset="0"/>
              </a:rPr>
              <a:t>Predictive Science Inc., San Diego, CA</a:t>
            </a:r>
          </a:p>
          <a:p>
            <a:pPr algn="l" defTabSz="896112">
              <a:lnSpc>
                <a:spcPct val="100000"/>
              </a:lnSpc>
              <a:spcBef>
                <a:spcPts val="0"/>
              </a:spcBef>
            </a:pPr>
            <a:r>
              <a:rPr lang="en-US" sz="1300" baseline="30000" dirty="0">
                <a:latin typeface="Seaford Display" pitchFamily="2" charset="0"/>
              </a:rPr>
              <a:t>5 </a:t>
            </a:r>
            <a:r>
              <a:rPr lang="en-US" sz="1300" dirty="0">
                <a:latin typeface="Seaford Display" pitchFamily="2" charset="0"/>
              </a:rPr>
              <a:t>University of California, Berkeley, Department of Earth and Planetary Sciences</a:t>
            </a:r>
          </a:p>
          <a:p>
            <a:pPr algn="l" defTabSz="896112">
              <a:lnSpc>
                <a:spcPct val="100000"/>
              </a:lnSpc>
              <a:spcBef>
                <a:spcPts val="0"/>
              </a:spcBef>
            </a:pPr>
            <a:r>
              <a:rPr lang="en-US" sz="1300" baseline="30000" dirty="0">
                <a:latin typeface="Seaford Display" pitchFamily="2" charset="0"/>
              </a:rPr>
              <a:t>6 </a:t>
            </a:r>
            <a:r>
              <a:rPr lang="en-US" sz="1300" dirty="0">
                <a:latin typeface="Seaford Display" pitchFamily="2" charset="0"/>
              </a:rPr>
              <a:t>Goddard Space Flight Center, Greenbelt, MD</a:t>
            </a:r>
          </a:p>
          <a:p>
            <a:pPr algn="l" defTabSz="896112">
              <a:lnSpc>
                <a:spcPct val="100000"/>
              </a:lnSpc>
              <a:spcBef>
                <a:spcPts val="0"/>
              </a:spcBef>
            </a:pPr>
            <a:r>
              <a:rPr lang="en-US" sz="1300" baseline="30000" dirty="0">
                <a:latin typeface="Seaford Display" pitchFamily="2" charset="0"/>
              </a:rPr>
              <a:t>7 </a:t>
            </a:r>
            <a:r>
              <a:rPr lang="en-US" sz="1300" dirty="0">
                <a:latin typeface="Seaford Display" pitchFamily="2" charset="0"/>
              </a:rPr>
              <a:t>University of Michigan, Department of , MI</a:t>
            </a:r>
          </a:p>
          <a:p>
            <a:pPr algn="l" defTabSz="896112">
              <a:lnSpc>
                <a:spcPct val="100000"/>
              </a:lnSpc>
              <a:spcBef>
                <a:spcPts val="0"/>
              </a:spcBef>
            </a:pPr>
            <a:endParaRPr lang="en-US" sz="1300" dirty="0">
              <a:latin typeface="Seaford Display" pitchFamily="2" charset="0"/>
            </a:endParaRPr>
          </a:p>
          <a:p>
            <a:pPr algn="l" defTabSz="896112">
              <a:lnSpc>
                <a:spcPct val="100000"/>
              </a:lnSpc>
              <a:spcBef>
                <a:spcPts val="0"/>
              </a:spcBef>
            </a:pPr>
            <a:endParaRPr lang="en-US" sz="1300" dirty="0">
              <a:latin typeface="Seaford Display" pitchFamily="2" charset="0"/>
            </a:endParaRPr>
          </a:p>
          <a:p>
            <a:pPr algn="l" defTabSz="896112">
              <a:lnSpc>
                <a:spcPct val="100000"/>
              </a:lnSpc>
              <a:spcBef>
                <a:spcPts val="0"/>
              </a:spcBef>
            </a:pPr>
            <a:endParaRPr lang="en-US" sz="1300" dirty="0">
              <a:latin typeface="Seaford Display" pitchFamily="2" charset="0"/>
            </a:endParaRPr>
          </a:p>
          <a:p>
            <a:pPr algn="l" defTabSz="896112">
              <a:lnSpc>
                <a:spcPct val="100000"/>
              </a:lnSpc>
              <a:spcBef>
                <a:spcPts val="0"/>
              </a:spcBef>
            </a:pPr>
            <a:endParaRPr lang="en-US" sz="1300" dirty="0">
              <a:latin typeface="Seaford Display" pitchFamily="2" charset="0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5ED9E0E-F52C-A03E-BD63-85F1376A1F4D}"/>
              </a:ext>
            </a:extLst>
          </p:cNvPr>
          <p:cNvCxnSpPr>
            <a:cxnSpLocks/>
          </p:cNvCxnSpPr>
          <p:nvPr/>
        </p:nvCxnSpPr>
        <p:spPr>
          <a:xfrm>
            <a:off x="278295" y="3364684"/>
            <a:ext cx="91661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16768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A81D90E-39B9-FCE6-9CA2-E877794938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94641931-338A-F2F7-A5B9-008630550E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1C2B8F6B-01A4-84E0-3D5A-2344E87822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6A4F804-B7DE-DB97-A529-6420ED48C0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0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84BDC411-966B-6343-DC2A-20461F7E0C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7" y="-5307778"/>
            <a:ext cx="1576446" cy="12192002"/>
          </a:xfrm>
          <a:prstGeom prst="rect">
            <a:avLst/>
          </a:prstGeom>
          <a:gradFill>
            <a:gsLst>
              <a:gs pos="23000">
                <a:schemeClr val="accent1">
                  <a:alpha val="0"/>
                </a:schemeClr>
              </a:gs>
              <a:gs pos="99000">
                <a:srgbClr val="000000">
                  <a:alpha val="74000"/>
                </a:srgb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6F52F9A-DF69-6D40-EC56-96D5FFD367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834" y="414338"/>
            <a:ext cx="7009801" cy="96148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l"/>
            <a:r>
              <a:rPr lang="en-US" sz="54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  <a:t>Observations: </a:t>
            </a:r>
            <a:br>
              <a:rPr lang="en-US" sz="40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</a:br>
            <a:r>
              <a:rPr lang="en-US" sz="4000" b="1" dirty="0">
                <a:solidFill>
                  <a:schemeClr val="bg1"/>
                </a:solidFill>
                <a:latin typeface="Seaford Display" pitchFamily="2" charset="0"/>
              </a:rPr>
              <a:t>Relation to Transients</a:t>
            </a:r>
            <a:endParaRPr lang="en-US" sz="4000" b="1" kern="12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01E370E-5509-F73B-7F66-DD015CB4315B}"/>
              </a:ext>
            </a:extLst>
          </p:cNvPr>
          <p:cNvSpPr/>
          <p:nvPr/>
        </p:nvSpPr>
        <p:spPr>
          <a:xfrm>
            <a:off x="0" y="6453051"/>
            <a:ext cx="12192000" cy="404949"/>
          </a:xfrm>
          <a:prstGeom prst="rect">
            <a:avLst/>
          </a:prstGeom>
          <a:solidFill>
            <a:srgbClr val="1D2F5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Subtitle 2">
            <a:extLst>
              <a:ext uri="{FF2B5EF4-FFF2-40B4-BE49-F238E27FC236}">
                <a16:creationId xmlns:a16="http://schemas.microsoft.com/office/drawing/2014/main" id="{DE865D60-BEF3-C3E7-B1FE-4B8E95796210}"/>
              </a:ext>
            </a:extLst>
          </p:cNvPr>
          <p:cNvSpPr txBox="1">
            <a:spLocks/>
          </p:cNvSpPr>
          <p:nvPr/>
        </p:nvSpPr>
        <p:spPr>
          <a:xfrm>
            <a:off x="9339943" y="6478686"/>
            <a:ext cx="285205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1960" b="1" dirty="0">
                <a:solidFill>
                  <a:schemeClr val="bg1"/>
                </a:solidFill>
                <a:latin typeface="Seaford Display" pitchFamily="2" charset="0"/>
              </a:rPr>
              <a:t>tamarervin@berkeley.edu</a:t>
            </a:r>
            <a:endParaRPr lang="en-US" sz="19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pic>
        <p:nvPicPr>
          <p:cNvPr id="8" name="Picture 7" descr="A logo with a satellite in the background&#10;&#10;Description automatically generated">
            <a:extLst>
              <a:ext uri="{FF2B5EF4-FFF2-40B4-BE49-F238E27FC236}">
                <a16:creationId xmlns:a16="http://schemas.microsoft.com/office/drawing/2014/main" id="{F89141F7-48E7-94C1-F903-D606755B19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5698" y="153365"/>
            <a:ext cx="1221339" cy="1221339"/>
          </a:xfrm>
          <a:prstGeom prst="rect">
            <a:avLst/>
          </a:prstGeom>
        </p:spPr>
      </p:pic>
      <p:pic>
        <p:nvPicPr>
          <p:cNvPr id="14" name="Picture 13" descr="A blue circle with yellow text and a yellow and blue logo&#10;&#10;Description automatically generated">
            <a:extLst>
              <a:ext uri="{FF2B5EF4-FFF2-40B4-BE49-F238E27FC236}">
                <a16:creationId xmlns:a16="http://schemas.microsoft.com/office/drawing/2014/main" id="{E07BDAF7-70E0-B073-6EDF-EB8D775F9D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78551" y="122531"/>
            <a:ext cx="1221339" cy="1221339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545221D7-E1A7-C344-DC0D-4E32963D210E}"/>
              </a:ext>
            </a:extLst>
          </p:cNvPr>
          <p:cNvSpPr txBox="1">
            <a:spLocks/>
          </p:cNvSpPr>
          <p:nvPr/>
        </p:nvSpPr>
        <p:spPr>
          <a:xfrm>
            <a:off x="0" y="6478686"/>
            <a:ext cx="629629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2000" b="1" dirty="0">
                <a:solidFill>
                  <a:schemeClr val="bg1"/>
                </a:solidFill>
                <a:latin typeface="Seaford Display" pitchFamily="2" charset="0"/>
              </a:rPr>
              <a:t>FIELDS/RPW Consortium Meeting – February 28, 2024 </a:t>
            </a:r>
            <a:endParaRPr lang="en-US" sz="20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C1C965D-C9E9-E884-0173-B72B8997309B}"/>
              </a:ext>
            </a:extLst>
          </p:cNvPr>
          <p:cNvSpPr txBox="1">
            <a:spLocks/>
          </p:cNvSpPr>
          <p:nvPr/>
        </p:nvSpPr>
        <p:spPr>
          <a:xfrm>
            <a:off x="62860" y="1647906"/>
            <a:ext cx="5893942" cy="15142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l">
              <a:buFont typeface="Courier New" panose="02070309020205020404" pitchFamily="49" charset="0"/>
              <a:buChar char="o"/>
            </a:pPr>
            <a:r>
              <a:rPr lang="en-US" sz="2600" b="1" dirty="0">
                <a:latin typeface="Seaford Display" pitchFamily="2" charset="0"/>
              </a:rPr>
              <a:t>potential that some (or most) sub-Alfvenic streams at Parker are due to rarefaction (low density) region in wake of CME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D9EBB4-11AD-59AC-74D0-1E4FD8A183C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9188" r="16919"/>
          <a:stretch/>
        </p:blipFill>
        <p:spPr>
          <a:xfrm>
            <a:off x="7156774" y="1636082"/>
            <a:ext cx="4625132" cy="4694438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F5236033-5C5B-499E-140E-CA17BBDFB3C7}"/>
              </a:ext>
            </a:extLst>
          </p:cNvPr>
          <p:cNvCxnSpPr/>
          <p:nvPr/>
        </p:nvCxnSpPr>
        <p:spPr>
          <a:xfrm flipV="1">
            <a:off x="8948791" y="4109663"/>
            <a:ext cx="534256" cy="174699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F16CBB1C-289A-9BAD-968F-797FDC8C0FCA}"/>
              </a:ext>
            </a:extLst>
          </p:cNvPr>
          <p:cNvSpPr txBox="1"/>
          <p:nvPr/>
        </p:nvSpPr>
        <p:spPr>
          <a:xfrm>
            <a:off x="62860" y="3175929"/>
            <a:ext cx="375219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l">
              <a:buFont typeface="Courier New" panose="02070309020205020404" pitchFamily="49" charset="0"/>
              <a:buChar char="o"/>
            </a:pPr>
            <a:r>
              <a:rPr lang="en-US" sz="2600" b="1" dirty="0">
                <a:latin typeface="Seaford Display" pitchFamily="2" charset="0"/>
              </a:rPr>
              <a:t>small eruption on 03/15/2023</a:t>
            </a:r>
            <a:endParaRPr lang="en-US" sz="2600" b="1" dirty="0">
              <a:effectLst/>
              <a:latin typeface="Seaford Display" pitchFamily="2" charset="0"/>
            </a:endParaRPr>
          </a:p>
          <a:p>
            <a:endParaRPr lang="en-US" sz="2600" dirty="0"/>
          </a:p>
        </p:txBody>
      </p:sp>
      <p:pic>
        <p:nvPicPr>
          <p:cNvPr id="12" name="Picture 11" descr="A sun with a grid of numbers and a black and white image&#10;&#10;Description automatically generated with medium confidence">
            <a:extLst>
              <a:ext uri="{FF2B5EF4-FFF2-40B4-BE49-F238E27FC236}">
                <a16:creationId xmlns:a16="http://schemas.microsoft.com/office/drawing/2014/main" id="{761AF35D-121A-ECDD-502D-6E36223DA41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77912" y="3098880"/>
            <a:ext cx="3048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3826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3A1714E-0665-3F04-A8D6-444F618951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A5682386-CFD5-35AE-1741-EE684FFEBA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978C4752-E61E-219C-5993-7364F689AA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374B1C7-89C4-7E0F-05A3-54C9A7003E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0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D1E73D2C-689E-0801-736F-9D961DB861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7" y="-5307778"/>
            <a:ext cx="1576446" cy="12192002"/>
          </a:xfrm>
          <a:prstGeom prst="rect">
            <a:avLst/>
          </a:prstGeom>
          <a:gradFill>
            <a:gsLst>
              <a:gs pos="23000">
                <a:schemeClr val="accent1">
                  <a:alpha val="0"/>
                </a:schemeClr>
              </a:gs>
              <a:gs pos="99000">
                <a:srgbClr val="000000">
                  <a:alpha val="74000"/>
                </a:srgb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C4BB601-4A6C-0D10-5451-CB8ED5BB00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834" y="414338"/>
            <a:ext cx="7009801" cy="96148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l"/>
            <a:r>
              <a:rPr lang="en-US" sz="54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  <a:t>Observations: </a:t>
            </a:r>
            <a:br>
              <a:rPr lang="en-US" sz="40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</a:br>
            <a:r>
              <a:rPr lang="en-US" sz="4000" b="1" dirty="0">
                <a:solidFill>
                  <a:schemeClr val="bg1"/>
                </a:solidFill>
                <a:latin typeface="Seaford Display" pitchFamily="2" charset="0"/>
              </a:rPr>
              <a:t>Relation to Transients</a:t>
            </a:r>
            <a:endParaRPr lang="en-US" sz="4000" b="1" kern="12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A2DDB9B0-0CD2-F230-A38D-F6E3E969097C}"/>
              </a:ext>
            </a:extLst>
          </p:cNvPr>
          <p:cNvSpPr/>
          <p:nvPr/>
        </p:nvSpPr>
        <p:spPr>
          <a:xfrm>
            <a:off x="0" y="6453051"/>
            <a:ext cx="12192000" cy="404949"/>
          </a:xfrm>
          <a:prstGeom prst="rect">
            <a:avLst/>
          </a:prstGeom>
          <a:solidFill>
            <a:srgbClr val="1D2F5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Subtitle 2">
            <a:extLst>
              <a:ext uri="{FF2B5EF4-FFF2-40B4-BE49-F238E27FC236}">
                <a16:creationId xmlns:a16="http://schemas.microsoft.com/office/drawing/2014/main" id="{BC236702-F58A-C1D1-A254-C215F246C24E}"/>
              </a:ext>
            </a:extLst>
          </p:cNvPr>
          <p:cNvSpPr txBox="1">
            <a:spLocks/>
          </p:cNvSpPr>
          <p:nvPr/>
        </p:nvSpPr>
        <p:spPr>
          <a:xfrm>
            <a:off x="9339943" y="6478686"/>
            <a:ext cx="285205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1960" b="1" dirty="0">
                <a:solidFill>
                  <a:schemeClr val="bg1"/>
                </a:solidFill>
                <a:latin typeface="Seaford Display" pitchFamily="2" charset="0"/>
              </a:rPr>
              <a:t>tamarervin@berkeley.edu</a:t>
            </a:r>
            <a:endParaRPr lang="en-US" sz="19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pic>
        <p:nvPicPr>
          <p:cNvPr id="8" name="Picture 7" descr="A logo with a satellite in the background&#10;&#10;Description automatically generated">
            <a:extLst>
              <a:ext uri="{FF2B5EF4-FFF2-40B4-BE49-F238E27FC236}">
                <a16:creationId xmlns:a16="http://schemas.microsoft.com/office/drawing/2014/main" id="{F25033FA-9116-7E7C-8CE3-321DA22A36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5698" y="153365"/>
            <a:ext cx="1221339" cy="1221339"/>
          </a:xfrm>
          <a:prstGeom prst="rect">
            <a:avLst/>
          </a:prstGeom>
        </p:spPr>
      </p:pic>
      <p:pic>
        <p:nvPicPr>
          <p:cNvPr id="14" name="Picture 13" descr="A blue circle with yellow text and a yellow and blue logo&#10;&#10;Description automatically generated">
            <a:extLst>
              <a:ext uri="{FF2B5EF4-FFF2-40B4-BE49-F238E27FC236}">
                <a16:creationId xmlns:a16="http://schemas.microsoft.com/office/drawing/2014/main" id="{FFE59B73-04B9-5D7A-8F5D-A7D6A95B47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78551" y="122531"/>
            <a:ext cx="1221339" cy="1221339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FDC0E081-788B-9DDE-C82B-230034305C31}"/>
              </a:ext>
            </a:extLst>
          </p:cNvPr>
          <p:cNvSpPr txBox="1">
            <a:spLocks/>
          </p:cNvSpPr>
          <p:nvPr/>
        </p:nvSpPr>
        <p:spPr>
          <a:xfrm>
            <a:off x="0" y="6478686"/>
            <a:ext cx="629629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2000" b="1" dirty="0">
                <a:solidFill>
                  <a:schemeClr val="bg1"/>
                </a:solidFill>
                <a:latin typeface="Seaford Display" pitchFamily="2" charset="0"/>
              </a:rPr>
              <a:t>FIELDS/RPW Consortium Meeting – February 28, 2024 </a:t>
            </a:r>
            <a:endParaRPr lang="en-US" sz="20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A05BE78-A1F2-CA60-B946-F4A7DF518722}"/>
              </a:ext>
            </a:extLst>
          </p:cNvPr>
          <p:cNvSpPr txBox="1">
            <a:spLocks/>
          </p:cNvSpPr>
          <p:nvPr/>
        </p:nvSpPr>
        <p:spPr>
          <a:xfrm>
            <a:off x="242421" y="1860198"/>
            <a:ext cx="5893942" cy="421125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l">
              <a:buFont typeface="Courier New" panose="02070309020205020404" pitchFamily="49" charset="0"/>
              <a:buChar char="o"/>
            </a:pPr>
            <a:r>
              <a:rPr lang="en-US" sz="2600" b="1" dirty="0">
                <a:latin typeface="Seaford Display" pitchFamily="2" charset="0"/>
              </a:rPr>
              <a:t>simple ice cream cone model of 03/15 CME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2300" dirty="0">
                <a:solidFill>
                  <a:schemeClr val="tx1">
                    <a:lumMod val="65000"/>
                    <a:lumOff val="35000"/>
                  </a:schemeClr>
                </a:solidFill>
                <a:latin typeface="Seaford Display" pitchFamily="2" charset="0"/>
              </a:rPr>
              <a:t>i</a:t>
            </a:r>
            <a:r>
              <a:rPr lang="en-US" sz="23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Seaford Display" pitchFamily="2" charset="0"/>
              </a:rPr>
              <a:t>dentify source region of CME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2300" dirty="0">
                <a:solidFill>
                  <a:schemeClr val="tx1">
                    <a:lumMod val="65000"/>
                    <a:lumOff val="35000"/>
                  </a:schemeClr>
                </a:solidFill>
                <a:latin typeface="Seaford Display" pitchFamily="2" charset="0"/>
              </a:rPr>
              <a:t>propagate eruption outwards in inertial coordinate frame</a:t>
            </a:r>
          </a:p>
          <a:p>
            <a:pPr marL="457200" indent="-457200" algn="l">
              <a:buFont typeface="Courier New" panose="02070309020205020404" pitchFamily="49" charset="0"/>
              <a:buChar char="o"/>
            </a:pPr>
            <a:r>
              <a:rPr lang="en-US" sz="2600" b="1" dirty="0">
                <a:latin typeface="Seaford Display" pitchFamily="2" charset="0"/>
              </a:rPr>
              <a:t>stream at 1AU not in rarefaction region of CME</a:t>
            </a:r>
          </a:p>
          <a:p>
            <a:pPr marL="457200" indent="-457200" algn="l">
              <a:buFont typeface="Courier New" panose="02070309020205020404" pitchFamily="49" charset="0"/>
              <a:buChar char="o"/>
            </a:pPr>
            <a:r>
              <a:rPr lang="en-US" sz="2600" b="1" dirty="0">
                <a:latin typeface="Seaford Display" pitchFamily="2" charset="0"/>
              </a:rPr>
              <a:t>m</a:t>
            </a:r>
            <a:r>
              <a:rPr lang="en-US" sz="2600" b="1" dirty="0">
                <a:effectLst/>
                <a:latin typeface="Seaford Display" pitchFamily="2" charset="0"/>
              </a:rPr>
              <a:t>odel + long lived nature of 1AU observations indicates steady state outflow from single coronal source</a:t>
            </a:r>
            <a:endParaRPr lang="en-US" sz="2300" dirty="0">
              <a:effectLst/>
              <a:latin typeface="Seaford Display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DF1F232-EA6A-02A7-515C-52830058732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5122" b="13821"/>
          <a:stretch/>
        </p:blipFill>
        <p:spPr>
          <a:xfrm>
            <a:off x="6378783" y="1605602"/>
            <a:ext cx="5403913" cy="4799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2798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3A1714E-0665-3F04-A8D6-444F618951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A5682386-CFD5-35AE-1741-EE684FFEBA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978C4752-E61E-219C-5993-7364F689AA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374B1C7-89C4-7E0F-05A3-54C9A7003E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0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D1E73D2C-689E-0801-736F-9D961DB861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7" y="-5307778"/>
            <a:ext cx="1576446" cy="12192002"/>
          </a:xfrm>
          <a:prstGeom prst="rect">
            <a:avLst/>
          </a:prstGeom>
          <a:gradFill>
            <a:gsLst>
              <a:gs pos="23000">
                <a:schemeClr val="accent1">
                  <a:alpha val="0"/>
                </a:schemeClr>
              </a:gs>
              <a:gs pos="99000">
                <a:srgbClr val="000000">
                  <a:alpha val="74000"/>
                </a:srgb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C4BB601-4A6C-0D10-5451-CB8ED5BB00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834" y="414338"/>
            <a:ext cx="7009801" cy="96148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l"/>
            <a:r>
              <a:rPr lang="en-US" sz="54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  <a:t>Observations: </a:t>
            </a:r>
            <a:br>
              <a:rPr lang="en-US" sz="40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</a:br>
            <a:r>
              <a:rPr lang="en-US" sz="4000" b="1" dirty="0">
                <a:solidFill>
                  <a:schemeClr val="bg1"/>
                </a:solidFill>
                <a:latin typeface="Seaford Display" pitchFamily="2" charset="0"/>
              </a:rPr>
              <a:t>Relation to Transients</a:t>
            </a:r>
            <a:endParaRPr lang="en-US" sz="4000" b="1" kern="12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A2DDB9B0-0CD2-F230-A38D-F6E3E969097C}"/>
              </a:ext>
            </a:extLst>
          </p:cNvPr>
          <p:cNvSpPr/>
          <p:nvPr/>
        </p:nvSpPr>
        <p:spPr>
          <a:xfrm>
            <a:off x="0" y="6453051"/>
            <a:ext cx="12192000" cy="404949"/>
          </a:xfrm>
          <a:prstGeom prst="rect">
            <a:avLst/>
          </a:prstGeom>
          <a:solidFill>
            <a:srgbClr val="1D2F5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Subtitle 2">
            <a:extLst>
              <a:ext uri="{FF2B5EF4-FFF2-40B4-BE49-F238E27FC236}">
                <a16:creationId xmlns:a16="http://schemas.microsoft.com/office/drawing/2014/main" id="{BC236702-F58A-C1D1-A254-C215F246C24E}"/>
              </a:ext>
            </a:extLst>
          </p:cNvPr>
          <p:cNvSpPr txBox="1">
            <a:spLocks/>
          </p:cNvSpPr>
          <p:nvPr/>
        </p:nvSpPr>
        <p:spPr>
          <a:xfrm>
            <a:off x="9339943" y="6478686"/>
            <a:ext cx="285205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1960" b="1" dirty="0">
                <a:solidFill>
                  <a:schemeClr val="bg1"/>
                </a:solidFill>
                <a:latin typeface="Seaford Display" pitchFamily="2" charset="0"/>
              </a:rPr>
              <a:t>tamarervin@berkeley.edu</a:t>
            </a:r>
            <a:endParaRPr lang="en-US" sz="19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pic>
        <p:nvPicPr>
          <p:cNvPr id="8" name="Picture 7" descr="A logo with a satellite in the background&#10;&#10;Description automatically generated">
            <a:extLst>
              <a:ext uri="{FF2B5EF4-FFF2-40B4-BE49-F238E27FC236}">
                <a16:creationId xmlns:a16="http://schemas.microsoft.com/office/drawing/2014/main" id="{F25033FA-9116-7E7C-8CE3-321DA22A36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5698" y="153365"/>
            <a:ext cx="1221339" cy="1221339"/>
          </a:xfrm>
          <a:prstGeom prst="rect">
            <a:avLst/>
          </a:prstGeom>
        </p:spPr>
      </p:pic>
      <p:pic>
        <p:nvPicPr>
          <p:cNvPr id="14" name="Picture 13" descr="A blue circle with yellow text and a yellow and blue logo&#10;&#10;Description automatically generated">
            <a:extLst>
              <a:ext uri="{FF2B5EF4-FFF2-40B4-BE49-F238E27FC236}">
                <a16:creationId xmlns:a16="http://schemas.microsoft.com/office/drawing/2014/main" id="{FFE59B73-04B9-5D7A-8F5D-A7D6A95B47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78551" y="122531"/>
            <a:ext cx="1221339" cy="1221339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FDC0E081-788B-9DDE-C82B-230034305C31}"/>
              </a:ext>
            </a:extLst>
          </p:cNvPr>
          <p:cNvSpPr txBox="1">
            <a:spLocks/>
          </p:cNvSpPr>
          <p:nvPr/>
        </p:nvSpPr>
        <p:spPr>
          <a:xfrm>
            <a:off x="0" y="6478686"/>
            <a:ext cx="629629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2000" b="1" dirty="0">
                <a:solidFill>
                  <a:schemeClr val="bg1"/>
                </a:solidFill>
                <a:latin typeface="Seaford Display" pitchFamily="2" charset="0"/>
              </a:rPr>
              <a:t>FIELDS/RPW Consortium Meeting – February 28, 2024 </a:t>
            </a:r>
            <a:endParaRPr lang="en-US" sz="20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A05BE78-A1F2-CA60-B946-F4A7DF518722}"/>
              </a:ext>
            </a:extLst>
          </p:cNvPr>
          <p:cNvSpPr txBox="1">
            <a:spLocks/>
          </p:cNvSpPr>
          <p:nvPr/>
        </p:nvSpPr>
        <p:spPr>
          <a:xfrm>
            <a:off x="242421" y="1860199"/>
            <a:ext cx="5893942" cy="18844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l">
              <a:buFont typeface="Courier New" panose="02070309020205020404" pitchFamily="49" charset="0"/>
              <a:buChar char="o"/>
            </a:pPr>
            <a:r>
              <a:rPr lang="en-US" sz="2600" b="1" dirty="0">
                <a:latin typeface="Seaford Display" pitchFamily="2" charset="0"/>
              </a:rPr>
              <a:t>stream at 1AU not in rarefaction region of CME</a:t>
            </a:r>
          </a:p>
          <a:p>
            <a:pPr marL="457200" indent="-457200" algn="l">
              <a:buFont typeface="Courier New" panose="02070309020205020404" pitchFamily="49" charset="0"/>
              <a:buChar char="o"/>
            </a:pPr>
            <a:r>
              <a:rPr lang="en-US" sz="2600" b="1" dirty="0">
                <a:latin typeface="Seaford Display" pitchFamily="2" charset="0"/>
              </a:rPr>
              <a:t>m</a:t>
            </a:r>
            <a:r>
              <a:rPr lang="en-US" sz="2600" b="1" dirty="0">
                <a:effectLst/>
                <a:latin typeface="Seaford Display" pitchFamily="2" charset="0"/>
              </a:rPr>
              <a:t>odel + long lived nature of 1AU observations indicates steady state outflow from single coronal source</a:t>
            </a:r>
            <a:endParaRPr lang="en-US" sz="2300" dirty="0">
              <a:effectLst/>
              <a:latin typeface="Seaford Display" pitchFamily="2" charset="0"/>
            </a:endParaRPr>
          </a:p>
        </p:txBody>
      </p:sp>
      <p:pic>
        <p:nvPicPr>
          <p:cNvPr id="3" name="Picture 2" descr="A screenshot of a solar system&#10;&#10;Description automatically generated">
            <a:extLst>
              <a:ext uri="{FF2B5EF4-FFF2-40B4-BE49-F238E27FC236}">
                <a16:creationId xmlns:a16="http://schemas.microsoft.com/office/drawing/2014/main" id="{83F6B2F5-B515-791F-B014-B7828DB247F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66984"/>
          <a:stretch/>
        </p:blipFill>
        <p:spPr>
          <a:xfrm>
            <a:off x="494009" y="3770322"/>
            <a:ext cx="5390766" cy="2639496"/>
          </a:xfrm>
          <a:prstGeom prst="rect">
            <a:avLst/>
          </a:prstGeom>
        </p:spPr>
      </p:pic>
      <p:pic>
        <p:nvPicPr>
          <p:cNvPr id="6" name="Picture 5" descr="A screenshot of a solar system&#10;&#10;Description automatically generated">
            <a:extLst>
              <a:ext uri="{FF2B5EF4-FFF2-40B4-BE49-F238E27FC236}">
                <a16:creationId xmlns:a16="http://schemas.microsoft.com/office/drawing/2014/main" id="{DD2FDCEE-F77D-B589-55E7-6228C58E04A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33176" b="-1113"/>
          <a:stretch/>
        </p:blipFill>
        <p:spPr>
          <a:xfrm>
            <a:off x="7163847" y="1684714"/>
            <a:ext cx="4624341" cy="4659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4607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97F6663-D88A-F8FA-E249-F354CFD30F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B641AC5C-93CB-65BE-BA3C-5A5C6C3805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5BE4A761-98B8-9D57-02DD-10E863A255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D4F0BBA3-80D7-B5CD-60DE-7766EB6154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0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5D4BC534-62BF-EEC1-70F0-32DBBE417A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7" y="-5307778"/>
            <a:ext cx="1576446" cy="12192002"/>
          </a:xfrm>
          <a:prstGeom prst="rect">
            <a:avLst/>
          </a:prstGeom>
          <a:gradFill>
            <a:gsLst>
              <a:gs pos="23000">
                <a:schemeClr val="accent1">
                  <a:alpha val="0"/>
                </a:schemeClr>
              </a:gs>
              <a:gs pos="99000">
                <a:srgbClr val="000000">
                  <a:alpha val="74000"/>
                </a:srgb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3C7DE41-7339-C8D5-CDE1-C78AAEA74F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835" y="414338"/>
            <a:ext cx="6372656" cy="96148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l"/>
            <a:r>
              <a:rPr lang="en-US" sz="54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  <a:t>Turbulence: </a:t>
            </a:r>
            <a:br>
              <a:rPr lang="en-US" sz="40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</a:br>
            <a:r>
              <a:rPr lang="en-US" sz="40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  <a:t>Overview</a:t>
            </a:r>
            <a:endParaRPr lang="en-US" sz="4000" b="1" kern="12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8ACF2D82-68AB-EDE3-5993-947FDE4C9265}"/>
              </a:ext>
            </a:extLst>
          </p:cNvPr>
          <p:cNvSpPr/>
          <p:nvPr/>
        </p:nvSpPr>
        <p:spPr>
          <a:xfrm>
            <a:off x="0" y="6453051"/>
            <a:ext cx="12192000" cy="404949"/>
          </a:xfrm>
          <a:prstGeom prst="rect">
            <a:avLst/>
          </a:prstGeom>
          <a:solidFill>
            <a:srgbClr val="1D2F5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Subtitle 2">
            <a:extLst>
              <a:ext uri="{FF2B5EF4-FFF2-40B4-BE49-F238E27FC236}">
                <a16:creationId xmlns:a16="http://schemas.microsoft.com/office/drawing/2014/main" id="{B4F4C1E5-8E86-AA14-860A-9C038EFA0CF2}"/>
              </a:ext>
            </a:extLst>
          </p:cNvPr>
          <p:cNvSpPr txBox="1">
            <a:spLocks/>
          </p:cNvSpPr>
          <p:nvPr/>
        </p:nvSpPr>
        <p:spPr>
          <a:xfrm>
            <a:off x="9339943" y="6478686"/>
            <a:ext cx="285205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1960" b="1" dirty="0">
                <a:solidFill>
                  <a:schemeClr val="bg1"/>
                </a:solidFill>
                <a:latin typeface="Seaford Display" pitchFamily="2" charset="0"/>
              </a:rPr>
              <a:t>tamarervin@berkeley.edu</a:t>
            </a:r>
            <a:endParaRPr lang="en-US" sz="19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254D99E-DB77-C50A-585B-B351C32A4F7E}"/>
              </a:ext>
            </a:extLst>
          </p:cNvPr>
          <p:cNvSpPr txBox="1">
            <a:spLocks/>
          </p:cNvSpPr>
          <p:nvPr/>
        </p:nvSpPr>
        <p:spPr>
          <a:xfrm>
            <a:off x="291359" y="1575955"/>
            <a:ext cx="5208481" cy="467535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l">
              <a:buFont typeface="Courier New" panose="02070309020205020404" pitchFamily="49" charset="0"/>
              <a:buChar char="o"/>
            </a:pPr>
            <a:r>
              <a:rPr lang="en-US" sz="2600" b="1" i="0" dirty="0">
                <a:effectLst/>
                <a:latin typeface="Seaford Display" pitchFamily="2" charset="0"/>
              </a:rPr>
              <a:t>dominated by outward-propagating Alfven waves [Kasper et al. 2021; Zhao et al. 2022; Bandyopadhyay et al. 2022; Zank et al. 2022]</a:t>
            </a:r>
          </a:p>
          <a:p>
            <a:pPr marL="914400" lvl="1" indent="-457200">
              <a:buFont typeface="Wingdings" pitchFamily="2" charset="2"/>
              <a:buChar char="§"/>
            </a:pPr>
            <a:r>
              <a:rPr lang="en-US" sz="2300" dirty="0">
                <a:solidFill>
                  <a:schemeClr val="tx1">
                    <a:lumMod val="65000"/>
                    <a:lumOff val="35000"/>
                  </a:schemeClr>
                </a:solidFill>
                <a:latin typeface="Seaford Display" pitchFamily="2" charset="0"/>
              </a:rPr>
              <a:t>s</a:t>
            </a:r>
            <a:r>
              <a:rPr lang="en-US" sz="23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Seaford Display" pitchFamily="2" charset="0"/>
              </a:rPr>
              <a:t>ome contribution from fast magnetosonic waves [Zhao et al. 2022</a:t>
            </a:r>
            <a:r>
              <a:rPr lang="en-US" sz="23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Seaford Display" pitchFamily="2" charset="0"/>
              </a:rPr>
              <a:t>]</a:t>
            </a:r>
          </a:p>
          <a:p>
            <a:pPr marL="457200" indent="-457200" algn="l">
              <a:buFont typeface="Courier New" panose="02070309020205020404" pitchFamily="49" charset="0"/>
              <a:buChar char="o"/>
            </a:pPr>
            <a:r>
              <a:rPr lang="en-US" sz="2600" b="1" i="0" dirty="0">
                <a:effectLst/>
                <a:latin typeface="Seaford Display" pitchFamily="2" charset="0"/>
              </a:rPr>
              <a:t>less turbulent and systematically more anistropic than neighboring super-Alfvenic streams </a:t>
            </a:r>
            <a:r>
              <a:rPr lang="en-US" sz="2600" b="1" dirty="0">
                <a:latin typeface="Seaford Display" pitchFamily="2" charset="0"/>
              </a:rPr>
              <a:t>[Bandyopadhyay</a:t>
            </a:r>
            <a:r>
              <a:rPr lang="en-US" sz="2600" b="1" i="0" dirty="0">
                <a:effectLst/>
                <a:latin typeface="Seaford Display" pitchFamily="2" charset="0"/>
              </a:rPr>
              <a:t> et al. (2022)]</a:t>
            </a:r>
            <a:endParaRPr lang="en-US" sz="2600" b="1" dirty="0">
              <a:latin typeface="Seaford Display" pitchFamily="2" charset="0"/>
            </a:endParaRPr>
          </a:p>
        </p:txBody>
      </p:sp>
      <p:pic>
        <p:nvPicPr>
          <p:cNvPr id="8" name="Picture 7" descr="A logo with a satellite in the background&#10;&#10;Description automatically generated">
            <a:extLst>
              <a:ext uri="{FF2B5EF4-FFF2-40B4-BE49-F238E27FC236}">
                <a16:creationId xmlns:a16="http://schemas.microsoft.com/office/drawing/2014/main" id="{6B5B4CC3-1CC5-4B8C-918F-0C06A587D8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5698" y="153365"/>
            <a:ext cx="1221339" cy="1221339"/>
          </a:xfrm>
          <a:prstGeom prst="rect">
            <a:avLst/>
          </a:prstGeom>
        </p:spPr>
      </p:pic>
      <p:pic>
        <p:nvPicPr>
          <p:cNvPr id="14" name="Picture 13" descr="A blue circle with yellow text and a yellow and blue logo&#10;&#10;Description automatically generated">
            <a:extLst>
              <a:ext uri="{FF2B5EF4-FFF2-40B4-BE49-F238E27FC236}">
                <a16:creationId xmlns:a16="http://schemas.microsoft.com/office/drawing/2014/main" id="{C64BA306-9C84-2067-01C1-0F249D9CA2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78551" y="122531"/>
            <a:ext cx="1221339" cy="1221339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A4150190-FC2E-B257-08A4-F19014743BB8}"/>
              </a:ext>
            </a:extLst>
          </p:cNvPr>
          <p:cNvSpPr txBox="1">
            <a:spLocks/>
          </p:cNvSpPr>
          <p:nvPr/>
        </p:nvSpPr>
        <p:spPr>
          <a:xfrm>
            <a:off x="0" y="6478686"/>
            <a:ext cx="629629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2000" b="1" dirty="0">
                <a:solidFill>
                  <a:schemeClr val="bg1"/>
                </a:solidFill>
                <a:latin typeface="Seaford Display" pitchFamily="2" charset="0"/>
              </a:rPr>
              <a:t>FIELDS/RPW Consortium Meeting – February 28, 2024 </a:t>
            </a:r>
            <a:endParaRPr lang="en-US" sz="20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pic>
        <p:nvPicPr>
          <p:cNvPr id="4" name="Picture 3" descr="A group of images of different colors&#10;&#10;Description automatically generated with medium confidence">
            <a:extLst>
              <a:ext uri="{FF2B5EF4-FFF2-40B4-BE49-F238E27FC236}">
                <a16:creationId xmlns:a16="http://schemas.microsoft.com/office/drawing/2014/main" id="{2BDFBCDB-B2E3-D671-C92F-FFE6DB80FF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99841" y="2281682"/>
            <a:ext cx="6400800" cy="326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7835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E507E8F-7988-6D0C-974C-66C217C3E8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0C4A53DA-8E1B-53DD-D59C-00ACCE9274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EC7F9C77-5062-A2A2-C3B3-E687A94E2C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0E9732D-9B2E-25FA-BD4C-CCFF05BA91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0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8AE5C5E4-3648-7B24-D25F-5CE400602B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7" y="-5307778"/>
            <a:ext cx="1576446" cy="12192002"/>
          </a:xfrm>
          <a:prstGeom prst="rect">
            <a:avLst/>
          </a:prstGeom>
          <a:gradFill>
            <a:gsLst>
              <a:gs pos="23000">
                <a:schemeClr val="accent1">
                  <a:alpha val="0"/>
                </a:schemeClr>
              </a:gs>
              <a:gs pos="99000">
                <a:srgbClr val="000000">
                  <a:alpha val="74000"/>
                </a:srgb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AB7B9E-E5A8-87DB-5E13-698B01CD72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835" y="414338"/>
            <a:ext cx="6372656" cy="96148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l"/>
            <a:r>
              <a:rPr lang="en-US" sz="54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  <a:t>Turbulence: </a:t>
            </a:r>
            <a:br>
              <a:rPr lang="en-US" sz="40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</a:br>
            <a:r>
              <a:rPr lang="en-US" sz="40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  <a:t>Parameters</a:t>
            </a:r>
            <a:endParaRPr lang="en-US" sz="4000" b="1" kern="12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026F4B0D-C6CA-3AAE-0190-4FA6D188C0F2}"/>
              </a:ext>
            </a:extLst>
          </p:cNvPr>
          <p:cNvSpPr/>
          <p:nvPr/>
        </p:nvSpPr>
        <p:spPr>
          <a:xfrm>
            <a:off x="0" y="6453051"/>
            <a:ext cx="12192000" cy="404949"/>
          </a:xfrm>
          <a:prstGeom prst="rect">
            <a:avLst/>
          </a:prstGeom>
          <a:solidFill>
            <a:srgbClr val="1D2F5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Subtitle 2">
            <a:extLst>
              <a:ext uri="{FF2B5EF4-FFF2-40B4-BE49-F238E27FC236}">
                <a16:creationId xmlns:a16="http://schemas.microsoft.com/office/drawing/2014/main" id="{741452CF-C0CB-36B3-E70C-50B7EC66D96A}"/>
              </a:ext>
            </a:extLst>
          </p:cNvPr>
          <p:cNvSpPr txBox="1">
            <a:spLocks/>
          </p:cNvSpPr>
          <p:nvPr/>
        </p:nvSpPr>
        <p:spPr>
          <a:xfrm>
            <a:off x="9339943" y="6478686"/>
            <a:ext cx="285205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1960" b="1" dirty="0">
                <a:solidFill>
                  <a:schemeClr val="bg1"/>
                </a:solidFill>
                <a:latin typeface="Seaford Display" pitchFamily="2" charset="0"/>
              </a:rPr>
              <a:t>tamarervin@berkeley.edu</a:t>
            </a:r>
            <a:endParaRPr lang="en-US" sz="19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pic>
        <p:nvPicPr>
          <p:cNvPr id="8" name="Picture 7" descr="A logo with a satellite in the background&#10;&#10;Description automatically generated">
            <a:extLst>
              <a:ext uri="{FF2B5EF4-FFF2-40B4-BE49-F238E27FC236}">
                <a16:creationId xmlns:a16="http://schemas.microsoft.com/office/drawing/2014/main" id="{574183BE-2E4D-B81E-F29D-06FA0D8EE5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5698" y="153365"/>
            <a:ext cx="1221339" cy="1221339"/>
          </a:xfrm>
          <a:prstGeom prst="rect">
            <a:avLst/>
          </a:prstGeom>
        </p:spPr>
      </p:pic>
      <p:pic>
        <p:nvPicPr>
          <p:cNvPr id="14" name="Picture 13" descr="A blue circle with yellow text and a yellow and blue logo&#10;&#10;Description automatically generated">
            <a:extLst>
              <a:ext uri="{FF2B5EF4-FFF2-40B4-BE49-F238E27FC236}">
                <a16:creationId xmlns:a16="http://schemas.microsoft.com/office/drawing/2014/main" id="{5112524C-7A89-BB45-0114-ABD1083993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78551" y="122531"/>
            <a:ext cx="1221339" cy="1221339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EF6A73B8-99C6-CB4D-42AF-6036BFDB1C1A}"/>
              </a:ext>
            </a:extLst>
          </p:cNvPr>
          <p:cNvSpPr txBox="1">
            <a:spLocks/>
          </p:cNvSpPr>
          <p:nvPr/>
        </p:nvSpPr>
        <p:spPr>
          <a:xfrm>
            <a:off x="0" y="6478686"/>
            <a:ext cx="629629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2000" b="1" dirty="0">
                <a:solidFill>
                  <a:schemeClr val="bg1"/>
                </a:solidFill>
                <a:latin typeface="Seaford Display" pitchFamily="2" charset="0"/>
              </a:rPr>
              <a:t>FIELDS/RPW Consortium Meeting – February 28, 2024 </a:t>
            </a:r>
            <a:endParaRPr lang="en-US" sz="20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pic>
        <p:nvPicPr>
          <p:cNvPr id="16" name="Picture 15" descr="A graph of a graph&#10;&#10;Description automatically generated with medium confidence">
            <a:extLst>
              <a:ext uri="{FF2B5EF4-FFF2-40B4-BE49-F238E27FC236}">
                <a16:creationId xmlns:a16="http://schemas.microsoft.com/office/drawing/2014/main" id="{CFC40766-0FB0-EEEC-8936-E29DA8D301A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29664"/>
          <a:stretch/>
        </p:blipFill>
        <p:spPr>
          <a:xfrm>
            <a:off x="171835" y="2046958"/>
            <a:ext cx="9320508" cy="398586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50FD4269-AC0D-1A70-A254-ACE93E639887}"/>
                  </a:ext>
                </a:extLst>
              </p:cNvPr>
              <p:cNvSpPr txBox="1"/>
              <p:nvPr/>
            </p:nvSpPr>
            <p:spPr>
              <a:xfrm>
                <a:off x="9404666" y="2289336"/>
                <a:ext cx="2827211" cy="62209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4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400" b="1" i="0" smtClean="0">
                              <a:latin typeface="Cambria Math" panose="02040503050406030204" pitchFamily="18" charset="0"/>
                            </a:rPr>
                            <m:t>𝐳</m:t>
                          </m:r>
                        </m:e>
                        <m:sup>
                          <m:r>
                            <a:rPr lang="en-US" sz="3400" b="1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±</m:t>
                          </m:r>
                        </m:sup>
                      </m:sSup>
                      <m:r>
                        <a:rPr lang="en-US" sz="3400" b="1" i="0" smtClean="0">
                          <a:latin typeface="Cambria Math" panose="02040503050406030204" pitchFamily="18" charset="0"/>
                        </a:rPr>
                        <m:t>= </m:t>
                      </m:r>
                      <m:r>
                        <m:rPr>
                          <m:sty m:val="p"/>
                        </m:rPr>
                        <a:rPr lang="en-US" sz="3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δ</m:t>
                      </m:r>
                      <m:r>
                        <a:rPr lang="en-US" sz="3400" b="1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𝐯</m:t>
                      </m:r>
                      <m:r>
                        <a:rPr lang="en-US" sz="3400" b="1" i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±</m:t>
                      </m:r>
                      <m:r>
                        <m:rPr>
                          <m:sty m:val="p"/>
                        </m:rPr>
                        <a:rPr lang="en-US" sz="3400" b="0" i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δ</m:t>
                      </m:r>
                      <m:r>
                        <a:rPr lang="en-US" sz="3400" b="1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𝐛</m:t>
                      </m:r>
                    </m:oMath>
                  </m:oMathPara>
                </a14:m>
                <a:endParaRPr lang="en-US" sz="3400" b="1" dirty="0">
                  <a:latin typeface="Seaford Display" pitchFamily="2" charset="0"/>
                </a:endParaRPr>
              </a:p>
            </p:txBody>
          </p:sp>
        </mc:Choice>
        <mc:Fallback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50FD4269-AC0D-1A70-A254-ACE93E6398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04666" y="2289336"/>
                <a:ext cx="2827211" cy="622093"/>
              </a:xfrm>
              <a:prstGeom prst="rect">
                <a:avLst/>
              </a:prstGeom>
              <a:blipFill>
                <a:blip r:embed="rId6"/>
                <a:stretch>
                  <a:fillRect r="-1339" b="-24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75E25246-8763-CDE6-6B59-8E76D6177B3C}"/>
                  </a:ext>
                </a:extLst>
              </p:cNvPr>
              <p:cNvSpPr txBox="1"/>
              <p:nvPr/>
            </p:nvSpPr>
            <p:spPr>
              <a:xfrm>
                <a:off x="9404666" y="3554244"/>
                <a:ext cx="2827211" cy="707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40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δ</m:t>
                      </m:r>
                      <m:r>
                        <a:rPr lang="en-US" sz="4000" b="1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𝐯</m:t>
                      </m:r>
                      <m:r>
                        <a:rPr lang="en-US" sz="4000" b="1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40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4000" b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𝐯</m:t>
                          </m:r>
                          <m:r>
                            <a:rPr lang="en-US" sz="40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4000" b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𝐯</m:t>
                          </m:r>
                        </m:e>
                        <m:sub>
                          <m:r>
                            <a:rPr lang="en-US" sz="40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𝟎</m:t>
                          </m:r>
                        </m:sub>
                      </m:sSub>
                    </m:oMath>
                  </m:oMathPara>
                </a14:m>
                <a:endParaRPr lang="en-US" sz="4000" b="1" dirty="0">
                  <a:latin typeface="Seaford Display" pitchFamily="2" charset="0"/>
                </a:endParaRPr>
              </a:p>
            </p:txBody>
          </p:sp>
        </mc:Choice>
        <mc:Fallback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75E25246-8763-CDE6-6B59-8E76D6177B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04666" y="3554244"/>
                <a:ext cx="2827211" cy="707886"/>
              </a:xfrm>
              <a:prstGeom prst="rect">
                <a:avLst/>
              </a:prstGeom>
              <a:blipFill>
                <a:blip r:embed="rId7"/>
                <a:stretch>
                  <a:fillRect l="-1786" b="-70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>
            <a:extLst>
              <a:ext uri="{FF2B5EF4-FFF2-40B4-BE49-F238E27FC236}">
                <a16:creationId xmlns:a16="http://schemas.microsoft.com/office/drawing/2014/main" id="{F9920C33-0746-7D10-3C73-28B9061EBA9A}"/>
              </a:ext>
            </a:extLst>
          </p:cNvPr>
          <p:cNvSpPr txBox="1"/>
          <p:nvPr/>
        </p:nvSpPr>
        <p:spPr>
          <a:xfrm>
            <a:off x="517072" y="5924688"/>
            <a:ext cx="62157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800" b="1" dirty="0">
                <a:latin typeface="Seaford Display" pitchFamily="2" charset="0"/>
              </a:rPr>
              <a:t>highly oblique angle between magnetic and velocity field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223EA1C4-BB3A-6CF4-F3D6-FAB6198FB3BE}"/>
              </a:ext>
            </a:extLst>
          </p:cNvPr>
          <p:cNvCxnSpPr/>
          <p:nvPr/>
        </p:nvCxnSpPr>
        <p:spPr>
          <a:xfrm flipV="1">
            <a:off x="2090057" y="4844143"/>
            <a:ext cx="947057" cy="118868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07889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E507E8F-7988-6D0C-974C-66C217C3E8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0C4A53DA-8E1B-53DD-D59C-00ACCE9274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EC7F9C77-5062-A2A2-C3B3-E687A94E2C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0E9732D-9B2E-25FA-BD4C-CCFF05BA91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0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8AE5C5E4-3648-7B24-D25F-5CE400602B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7" y="-5307778"/>
            <a:ext cx="1576446" cy="12192002"/>
          </a:xfrm>
          <a:prstGeom prst="rect">
            <a:avLst/>
          </a:prstGeom>
          <a:gradFill>
            <a:gsLst>
              <a:gs pos="23000">
                <a:schemeClr val="accent1">
                  <a:alpha val="0"/>
                </a:schemeClr>
              </a:gs>
              <a:gs pos="99000">
                <a:srgbClr val="000000">
                  <a:alpha val="74000"/>
                </a:srgb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AB7B9E-E5A8-87DB-5E13-698B01CD72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835" y="414338"/>
            <a:ext cx="6372656" cy="96148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l"/>
            <a:r>
              <a:rPr lang="en-US" sz="54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  <a:t>Turbulence: </a:t>
            </a:r>
            <a:br>
              <a:rPr lang="en-US" sz="40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</a:br>
            <a:r>
              <a:rPr lang="en-US" sz="40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  <a:t>Parameters</a:t>
            </a:r>
            <a:endParaRPr lang="en-US" sz="4000" b="1" kern="12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026F4B0D-C6CA-3AAE-0190-4FA6D188C0F2}"/>
              </a:ext>
            </a:extLst>
          </p:cNvPr>
          <p:cNvSpPr/>
          <p:nvPr/>
        </p:nvSpPr>
        <p:spPr>
          <a:xfrm>
            <a:off x="0" y="6453051"/>
            <a:ext cx="12192000" cy="404949"/>
          </a:xfrm>
          <a:prstGeom prst="rect">
            <a:avLst/>
          </a:prstGeom>
          <a:solidFill>
            <a:srgbClr val="1D2F5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Subtitle 2">
            <a:extLst>
              <a:ext uri="{FF2B5EF4-FFF2-40B4-BE49-F238E27FC236}">
                <a16:creationId xmlns:a16="http://schemas.microsoft.com/office/drawing/2014/main" id="{741452CF-C0CB-36B3-E70C-50B7EC66D96A}"/>
              </a:ext>
            </a:extLst>
          </p:cNvPr>
          <p:cNvSpPr txBox="1">
            <a:spLocks/>
          </p:cNvSpPr>
          <p:nvPr/>
        </p:nvSpPr>
        <p:spPr>
          <a:xfrm>
            <a:off x="9339943" y="6478686"/>
            <a:ext cx="285205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1960" b="1" dirty="0">
                <a:solidFill>
                  <a:schemeClr val="bg1"/>
                </a:solidFill>
                <a:latin typeface="Seaford Display" pitchFamily="2" charset="0"/>
              </a:rPr>
              <a:t>tamarervin@berkeley.edu</a:t>
            </a:r>
            <a:endParaRPr lang="en-US" sz="19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pic>
        <p:nvPicPr>
          <p:cNvPr id="8" name="Picture 7" descr="A logo with a satellite in the background&#10;&#10;Description automatically generated">
            <a:extLst>
              <a:ext uri="{FF2B5EF4-FFF2-40B4-BE49-F238E27FC236}">
                <a16:creationId xmlns:a16="http://schemas.microsoft.com/office/drawing/2014/main" id="{574183BE-2E4D-B81E-F29D-06FA0D8EE5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5698" y="153365"/>
            <a:ext cx="1221339" cy="1221339"/>
          </a:xfrm>
          <a:prstGeom prst="rect">
            <a:avLst/>
          </a:prstGeom>
        </p:spPr>
      </p:pic>
      <p:pic>
        <p:nvPicPr>
          <p:cNvPr id="14" name="Picture 13" descr="A blue circle with yellow text and a yellow and blue logo&#10;&#10;Description automatically generated">
            <a:extLst>
              <a:ext uri="{FF2B5EF4-FFF2-40B4-BE49-F238E27FC236}">
                <a16:creationId xmlns:a16="http://schemas.microsoft.com/office/drawing/2014/main" id="{5112524C-7A89-BB45-0114-ABD1083993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78551" y="122531"/>
            <a:ext cx="1221339" cy="1221339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EF6A73B8-99C6-CB4D-42AF-6036BFDB1C1A}"/>
              </a:ext>
            </a:extLst>
          </p:cNvPr>
          <p:cNvSpPr txBox="1">
            <a:spLocks/>
          </p:cNvSpPr>
          <p:nvPr/>
        </p:nvSpPr>
        <p:spPr>
          <a:xfrm>
            <a:off x="0" y="6478686"/>
            <a:ext cx="629629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2000" b="1" dirty="0">
                <a:solidFill>
                  <a:schemeClr val="bg1"/>
                </a:solidFill>
                <a:latin typeface="Seaford Display" pitchFamily="2" charset="0"/>
              </a:rPr>
              <a:t>FIELDS/RPW Consortium Meeting – February 28, 2024 </a:t>
            </a:r>
            <a:endParaRPr lang="en-US" sz="20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pic>
        <p:nvPicPr>
          <p:cNvPr id="23" name="Picture 22" descr="A graph of a graph&#10;&#10;Description automatically generated with medium confidence">
            <a:extLst>
              <a:ext uri="{FF2B5EF4-FFF2-40B4-BE49-F238E27FC236}">
                <a16:creationId xmlns:a16="http://schemas.microsoft.com/office/drawing/2014/main" id="{3C28DFBA-70EB-5142-F7BB-FBB3005BA94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9991"/>
          <a:stretch/>
        </p:blipFill>
        <p:spPr>
          <a:xfrm>
            <a:off x="6971741" y="1705892"/>
            <a:ext cx="4606013" cy="4616731"/>
          </a:xfrm>
          <a:prstGeom prst="rect">
            <a:avLst/>
          </a:prstGeom>
        </p:spPr>
      </p:pic>
      <p:pic>
        <p:nvPicPr>
          <p:cNvPr id="9" name="Picture 8" descr="A black text on a white background&#10;&#10;Description automatically generated">
            <a:extLst>
              <a:ext uri="{FF2B5EF4-FFF2-40B4-BE49-F238E27FC236}">
                <a16:creationId xmlns:a16="http://schemas.microsoft.com/office/drawing/2014/main" id="{FC84A180-CE5F-8EF1-B1FF-50FB0AD3263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7486" y="4183922"/>
            <a:ext cx="3300773" cy="1080253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455FC597-6544-E833-6BFE-525BFF47B104}"/>
              </a:ext>
            </a:extLst>
          </p:cNvPr>
          <p:cNvSpPr txBox="1">
            <a:spLocks/>
          </p:cNvSpPr>
          <p:nvPr/>
        </p:nvSpPr>
        <p:spPr>
          <a:xfrm>
            <a:off x="70753" y="1733557"/>
            <a:ext cx="6756766" cy="50675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400" b="1" dirty="0">
                <a:latin typeface="Seaford Display" pitchFamily="2" charset="0"/>
              </a:rPr>
              <a:t>cross helicity: </a:t>
            </a:r>
            <a:r>
              <a:rPr lang="en-US" sz="2400" b="1" dirty="0">
                <a:effectLst/>
                <a:latin typeface="Seaford Display" pitchFamily="2" charset="0"/>
              </a:rPr>
              <a:t>degree of correlation between the fluctuations in the magnetic and velocity fields</a:t>
            </a:r>
            <a:endParaRPr lang="en-US" sz="2400" b="1" dirty="0">
              <a:latin typeface="Seaford Display" pitchFamily="2" charset="0"/>
            </a:endParaRPr>
          </a:p>
        </p:txBody>
      </p:sp>
      <p:pic>
        <p:nvPicPr>
          <p:cNvPr id="12" name="Picture 11" descr="A black text on a white background&#10;&#10;Description automatically generated">
            <a:extLst>
              <a:ext uri="{FF2B5EF4-FFF2-40B4-BE49-F238E27FC236}">
                <a16:creationId xmlns:a16="http://schemas.microsoft.com/office/drawing/2014/main" id="{00A9EB62-F65D-F40B-02BB-EDA76D85FC8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1835" y="2288132"/>
            <a:ext cx="3496876" cy="1187211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F010A3AF-D05E-4C61-7225-9B3AF8C213B7}"/>
              </a:ext>
            </a:extLst>
          </p:cNvPr>
          <p:cNvSpPr txBox="1">
            <a:spLocks/>
          </p:cNvSpPr>
          <p:nvPr/>
        </p:nvSpPr>
        <p:spPr>
          <a:xfrm>
            <a:off x="70753" y="3411036"/>
            <a:ext cx="5929452" cy="7867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400" b="1" dirty="0">
                <a:latin typeface="Seaford Display" pitchFamily="2" charset="0"/>
              </a:rPr>
              <a:t>residual energy: </a:t>
            </a:r>
            <a:r>
              <a:rPr lang="en-US" sz="2400" b="1" dirty="0">
                <a:effectLst/>
                <a:latin typeface="Seaford Display" pitchFamily="2" charset="0"/>
              </a:rPr>
              <a:t>measure of dominant energy mode in the plasma (magnetic vs. kinetic)</a:t>
            </a:r>
            <a:endParaRPr lang="en-US" sz="2400" b="1" dirty="0">
              <a:latin typeface="Seaford Display" pitchFamily="2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AA85994-B1BD-799B-D477-D3FEFCAC8B28}"/>
              </a:ext>
            </a:extLst>
          </p:cNvPr>
          <p:cNvSpPr txBox="1"/>
          <p:nvPr/>
        </p:nvSpPr>
        <p:spPr>
          <a:xfrm>
            <a:off x="1920273" y="5284188"/>
            <a:ext cx="617764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2800" b="1" dirty="0">
                <a:latin typeface="Seaford Display" pitchFamily="2" charset="0"/>
              </a:rPr>
              <a:t>negative (magnetically dominated) residual energy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8AFABB82-D33E-1AB8-FD6D-47B685AF54B0}"/>
              </a:ext>
            </a:extLst>
          </p:cNvPr>
          <p:cNvCxnSpPr>
            <a:cxnSpLocks/>
          </p:cNvCxnSpPr>
          <p:nvPr/>
        </p:nvCxnSpPr>
        <p:spPr>
          <a:xfrm flipV="1">
            <a:off x="7181289" y="4408714"/>
            <a:ext cx="3584682" cy="1178733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40902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16542A3-5034-9FB9-8B7D-06CE2CBA0F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AF09A7E2-8B10-B805-4F19-B3E401C5E1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4F7DC276-0CA9-64FF-3F56-9FBCCC8D89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897A534A-51E9-25BF-1B78-3BEEC01A00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0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548ACA16-48A3-7A3F-08F4-15A4B8592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7" y="-5307778"/>
            <a:ext cx="1576446" cy="12192002"/>
          </a:xfrm>
          <a:prstGeom prst="rect">
            <a:avLst/>
          </a:prstGeom>
          <a:gradFill>
            <a:gsLst>
              <a:gs pos="23000">
                <a:schemeClr val="accent1">
                  <a:alpha val="0"/>
                </a:schemeClr>
              </a:gs>
              <a:gs pos="99000">
                <a:srgbClr val="000000">
                  <a:alpha val="74000"/>
                </a:srgb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CD8E44-3A0B-57D3-BBEA-49ECDEB5E0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835" y="414338"/>
            <a:ext cx="6372656" cy="96148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l"/>
            <a:r>
              <a:rPr lang="en-US" sz="54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  <a:t>Turbulence: </a:t>
            </a:r>
            <a:br>
              <a:rPr lang="en-US" sz="40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</a:br>
            <a:r>
              <a:rPr lang="en-US" sz="40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  <a:t>Power Spectra</a:t>
            </a:r>
            <a:endParaRPr lang="en-US" sz="4000" b="1" kern="12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A14CF857-993C-8AF3-1260-DC956D7786AE}"/>
              </a:ext>
            </a:extLst>
          </p:cNvPr>
          <p:cNvSpPr/>
          <p:nvPr/>
        </p:nvSpPr>
        <p:spPr>
          <a:xfrm>
            <a:off x="0" y="6453051"/>
            <a:ext cx="12192000" cy="404949"/>
          </a:xfrm>
          <a:prstGeom prst="rect">
            <a:avLst/>
          </a:prstGeom>
          <a:solidFill>
            <a:srgbClr val="1D2F5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Subtitle 2">
            <a:extLst>
              <a:ext uri="{FF2B5EF4-FFF2-40B4-BE49-F238E27FC236}">
                <a16:creationId xmlns:a16="http://schemas.microsoft.com/office/drawing/2014/main" id="{56371166-3E7B-C7F1-21AD-D3B92E8EAE5E}"/>
              </a:ext>
            </a:extLst>
          </p:cNvPr>
          <p:cNvSpPr txBox="1">
            <a:spLocks/>
          </p:cNvSpPr>
          <p:nvPr/>
        </p:nvSpPr>
        <p:spPr>
          <a:xfrm>
            <a:off x="9339943" y="6478686"/>
            <a:ext cx="285205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1960" b="1" dirty="0">
                <a:solidFill>
                  <a:schemeClr val="bg1"/>
                </a:solidFill>
                <a:latin typeface="Seaford Display" pitchFamily="2" charset="0"/>
              </a:rPr>
              <a:t>tamarervin@berkeley.edu</a:t>
            </a:r>
            <a:endParaRPr lang="en-US" sz="19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299F7ED-C800-14ED-4647-E9326620F027}"/>
              </a:ext>
            </a:extLst>
          </p:cNvPr>
          <p:cNvSpPr txBox="1">
            <a:spLocks/>
          </p:cNvSpPr>
          <p:nvPr/>
        </p:nvSpPr>
        <p:spPr>
          <a:xfrm>
            <a:off x="403863" y="1968226"/>
            <a:ext cx="6253132" cy="42623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l">
              <a:buFont typeface="Courier New" panose="02070309020205020404" pitchFamily="49" charset="0"/>
              <a:buChar char="o"/>
            </a:pPr>
            <a:r>
              <a:rPr lang="en-US" sz="2800" b="1" dirty="0">
                <a:latin typeface="Seaford Display" pitchFamily="2" charset="0"/>
              </a:rPr>
              <a:t>fit the Elsasser variable spectra with a nearly incompressible (NI) turbulence model [Zank et al. 2017]</a:t>
            </a:r>
          </a:p>
          <a:p>
            <a:pPr marL="914400" lvl="1" indent="-457200">
              <a:buFont typeface="Wingdings" pitchFamily="2" charset="2"/>
              <a:buChar char="§"/>
            </a:pPr>
            <a:r>
              <a:rPr lang="en-US" sz="2300" b="1" dirty="0">
                <a:solidFill>
                  <a:srgbClr val="F59CD1"/>
                </a:solidFill>
                <a:latin typeface="Seaford Display" pitchFamily="2" charset="0"/>
              </a:rPr>
              <a:t>quasi-2D mode: </a:t>
            </a:r>
            <a:r>
              <a:rPr lang="en-US" sz="2300" b="1" dirty="0">
                <a:solidFill>
                  <a:srgbClr val="F59CD1"/>
                </a:solidFill>
                <a:effectLst/>
                <a:latin typeface="Seaford Display" pitchFamily="2" charset="0"/>
              </a:rPr>
              <a:t>non-propagating (advecting) component</a:t>
            </a:r>
          </a:p>
          <a:p>
            <a:pPr marL="914400" lvl="1" indent="-457200">
              <a:buFont typeface="Wingdings" pitchFamily="2" charset="2"/>
              <a:buChar char="§"/>
            </a:pPr>
            <a:r>
              <a:rPr lang="en-US" sz="2300" b="1" dirty="0">
                <a:solidFill>
                  <a:srgbClr val="B3B6EC"/>
                </a:solidFill>
                <a:latin typeface="Seaford Display" pitchFamily="2" charset="0"/>
              </a:rPr>
              <a:t>s</a:t>
            </a:r>
            <a:r>
              <a:rPr lang="en-US" sz="2300" b="1" dirty="0">
                <a:solidFill>
                  <a:srgbClr val="B3B6EC"/>
                </a:solidFill>
                <a:effectLst/>
                <a:latin typeface="Seaford Display" pitchFamily="2" charset="0"/>
              </a:rPr>
              <a:t>lab turbulence: inward and outward</a:t>
            </a:r>
            <a:br>
              <a:rPr lang="en-US" sz="2300" b="1" dirty="0">
                <a:solidFill>
                  <a:srgbClr val="B3B6EC"/>
                </a:solidFill>
                <a:latin typeface="Seaford Display" pitchFamily="2" charset="0"/>
              </a:rPr>
            </a:br>
            <a:r>
              <a:rPr lang="en-US" sz="2300" b="1" dirty="0">
                <a:solidFill>
                  <a:srgbClr val="B3B6EC"/>
                </a:solidFill>
                <a:effectLst/>
                <a:latin typeface="Seaford Display" pitchFamily="2" charset="0"/>
              </a:rPr>
              <a:t>propagating Alfvenic fluctuations aligned with the mean magnetic field </a:t>
            </a:r>
          </a:p>
          <a:p>
            <a:pPr marL="457200" indent="-457200" algn="l">
              <a:buFont typeface="Courier New" panose="02070309020205020404" pitchFamily="49" charset="0"/>
              <a:buChar char="o"/>
            </a:pPr>
            <a:r>
              <a:rPr lang="en-US" sz="2600" b="1" dirty="0">
                <a:latin typeface="Seaford Display" pitchFamily="2" charset="0"/>
              </a:rPr>
              <a:t>both components can be observed due to the highly oblique angle between the magnetic and velocity field, yay!</a:t>
            </a:r>
          </a:p>
        </p:txBody>
      </p:sp>
      <p:pic>
        <p:nvPicPr>
          <p:cNvPr id="8" name="Picture 7" descr="A logo with a satellite in the background&#10;&#10;Description automatically generated">
            <a:extLst>
              <a:ext uri="{FF2B5EF4-FFF2-40B4-BE49-F238E27FC236}">
                <a16:creationId xmlns:a16="http://schemas.microsoft.com/office/drawing/2014/main" id="{7775717E-4135-77AC-D54C-DF41E79CFA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5698" y="153365"/>
            <a:ext cx="1221339" cy="1221339"/>
          </a:xfrm>
          <a:prstGeom prst="rect">
            <a:avLst/>
          </a:prstGeom>
        </p:spPr>
      </p:pic>
      <p:pic>
        <p:nvPicPr>
          <p:cNvPr id="14" name="Picture 13" descr="A blue circle with yellow text and a yellow and blue logo&#10;&#10;Description automatically generated">
            <a:extLst>
              <a:ext uri="{FF2B5EF4-FFF2-40B4-BE49-F238E27FC236}">
                <a16:creationId xmlns:a16="http://schemas.microsoft.com/office/drawing/2014/main" id="{4DA4C9EC-F128-297F-8F4B-843F69BED5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78551" y="122531"/>
            <a:ext cx="1221339" cy="1221339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1E899977-8F67-2465-26F9-23873BC6C88B}"/>
              </a:ext>
            </a:extLst>
          </p:cNvPr>
          <p:cNvSpPr txBox="1">
            <a:spLocks/>
          </p:cNvSpPr>
          <p:nvPr/>
        </p:nvSpPr>
        <p:spPr>
          <a:xfrm>
            <a:off x="0" y="6478686"/>
            <a:ext cx="629629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2000" b="1" dirty="0">
                <a:solidFill>
                  <a:schemeClr val="bg1"/>
                </a:solidFill>
                <a:latin typeface="Seaford Display" pitchFamily="2" charset="0"/>
              </a:rPr>
              <a:t>FIELDS/RPW Consortium Meeting – February 28, 2024 </a:t>
            </a:r>
            <a:endParaRPr lang="en-US" sz="20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78F41DA-076A-6AA6-A8B5-A139EA5FD04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2970" r="6768" b="56481"/>
          <a:stretch/>
        </p:blipFill>
        <p:spPr>
          <a:xfrm>
            <a:off x="7250654" y="2702824"/>
            <a:ext cx="4077149" cy="77774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7AC5901-FB4F-B776-EB38-A14423D7023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637" t="40198" r="11460"/>
          <a:stretch/>
        </p:blipFill>
        <p:spPr>
          <a:xfrm>
            <a:off x="7060858" y="4583998"/>
            <a:ext cx="4558169" cy="86853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Title 1">
                <a:extLst>
                  <a:ext uri="{FF2B5EF4-FFF2-40B4-BE49-F238E27FC236}">
                    <a16:creationId xmlns:a16="http://schemas.microsoft.com/office/drawing/2014/main" id="{C89AF3FD-F15F-2ECE-79A7-E6EDEFA9DA0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020336" y="2275438"/>
                <a:ext cx="4307467" cy="494683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l"/>
                <a:r>
                  <a:rPr lang="en-US" sz="2400" b="1" dirty="0">
                    <a:latin typeface="Seaford Display" pitchFamily="2" charset="0"/>
                  </a:rPr>
                  <a:t>outward propagating mode </a:t>
                </a:r>
                <a14:m>
                  <m:oMath xmlns:m="http://schemas.openxmlformats.org/officeDocument/2006/math">
                    <m:r>
                      <a:rPr lang="en-US" sz="2400" b="1" i="0" smtClean="0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sz="2400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0" smtClean="0">
                            <a:latin typeface="Cambria Math" panose="02040503050406030204" pitchFamily="18" charset="0"/>
                          </a:rPr>
                          <m:t>𝐙</m:t>
                        </m:r>
                      </m:e>
                      <m:sub>
                        <m:r>
                          <a:rPr lang="en-US" sz="2400" b="1" i="0" smtClean="0">
                            <a:latin typeface="Cambria Math" panose="02040503050406030204" pitchFamily="18" charset="0"/>
                          </a:rPr>
                          <m:t>+</m:t>
                        </m:r>
                      </m:sub>
                    </m:sSub>
                    <m:r>
                      <a:rPr lang="en-US" sz="2400" b="1" i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Seaford Display" pitchFamily="2" charset="0"/>
                </a:endParaRPr>
              </a:p>
            </p:txBody>
          </p:sp>
        </mc:Choice>
        <mc:Fallback xmlns="">
          <p:sp>
            <p:nvSpPr>
              <p:cNvPr id="9" name="Title 1">
                <a:extLst>
                  <a:ext uri="{FF2B5EF4-FFF2-40B4-BE49-F238E27FC236}">
                    <a16:creationId xmlns:a16="http://schemas.microsoft.com/office/drawing/2014/main" id="{C89AF3FD-F15F-2ECE-79A7-E6EDEFA9DA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0336" y="2275438"/>
                <a:ext cx="4307467" cy="494683"/>
              </a:xfrm>
              <a:prstGeom prst="rect">
                <a:avLst/>
              </a:prstGeom>
              <a:blipFill>
                <a:blip r:embed="rId6"/>
                <a:stretch>
                  <a:fillRect l="-2059" t="-10256" r="-588" b="-230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itle 1">
                <a:extLst>
                  <a:ext uri="{FF2B5EF4-FFF2-40B4-BE49-F238E27FC236}">
                    <a16:creationId xmlns:a16="http://schemas.microsoft.com/office/drawing/2014/main" id="{2D7DBBE5-6C50-F49B-092C-FE13B547405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020335" y="4104080"/>
                <a:ext cx="4307467" cy="494683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l"/>
                <a:r>
                  <a:rPr lang="en-US" sz="2400" b="1" dirty="0">
                    <a:latin typeface="Seaford Display" pitchFamily="2" charset="0"/>
                  </a:rPr>
                  <a:t>inward propagating mode </a:t>
                </a:r>
                <a14:m>
                  <m:oMath xmlns:m="http://schemas.openxmlformats.org/officeDocument/2006/math">
                    <m:r>
                      <a:rPr lang="en-US" sz="2400" b="1" i="0" smtClean="0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sz="2400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0" smtClean="0">
                            <a:latin typeface="Cambria Math" panose="02040503050406030204" pitchFamily="18" charset="0"/>
                          </a:rPr>
                          <m:t>𝐙</m:t>
                        </m:r>
                      </m:e>
                      <m:sub>
                        <m:r>
                          <a:rPr lang="en-US" sz="2400" b="1" i="0" smtClean="0">
                            <a:latin typeface="Cambria Math" panose="02040503050406030204" pitchFamily="18" charset="0"/>
                          </a:rPr>
                          <m:t>−</m:t>
                        </m:r>
                      </m:sub>
                    </m:sSub>
                    <m:r>
                      <a:rPr lang="en-US" sz="2400" b="1" i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Seaford Display" pitchFamily="2" charset="0"/>
                </a:endParaRPr>
              </a:p>
            </p:txBody>
          </p:sp>
        </mc:Choice>
        <mc:Fallback xmlns="">
          <p:sp>
            <p:nvSpPr>
              <p:cNvPr id="12" name="Title 1">
                <a:extLst>
                  <a:ext uri="{FF2B5EF4-FFF2-40B4-BE49-F238E27FC236}">
                    <a16:creationId xmlns:a16="http://schemas.microsoft.com/office/drawing/2014/main" id="{2D7DBBE5-6C50-F49B-092C-FE13B54740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0335" y="4104080"/>
                <a:ext cx="4307467" cy="494683"/>
              </a:xfrm>
              <a:prstGeom prst="rect">
                <a:avLst/>
              </a:prstGeom>
              <a:blipFill>
                <a:blip r:embed="rId7"/>
                <a:stretch>
                  <a:fillRect l="-2059" t="-10256" b="-230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3081ED31-D2C1-09F2-CD79-0DEE705DC196}"/>
              </a:ext>
            </a:extLst>
          </p:cNvPr>
          <p:cNvSpPr/>
          <p:nvPr/>
        </p:nvSpPr>
        <p:spPr>
          <a:xfrm>
            <a:off x="8649148" y="2973578"/>
            <a:ext cx="1157219" cy="479186"/>
          </a:xfrm>
          <a:prstGeom prst="roundRect">
            <a:avLst/>
          </a:prstGeom>
          <a:noFill/>
          <a:ln w="57150">
            <a:solidFill>
              <a:srgbClr val="B3B6E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FF521351-F9C5-2431-CEA4-09F8938642B6}"/>
              </a:ext>
            </a:extLst>
          </p:cNvPr>
          <p:cNvSpPr/>
          <p:nvPr/>
        </p:nvSpPr>
        <p:spPr>
          <a:xfrm>
            <a:off x="10024073" y="2973578"/>
            <a:ext cx="1157219" cy="479186"/>
          </a:xfrm>
          <a:prstGeom prst="roundRect">
            <a:avLst/>
          </a:prstGeom>
          <a:noFill/>
          <a:ln w="57150">
            <a:solidFill>
              <a:srgbClr val="F59C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E54943F9-1905-66FC-1D96-68704E6CFA46}"/>
              </a:ext>
            </a:extLst>
          </p:cNvPr>
          <p:cNvSpPr/>
          <p:nvPr/>
        </p:nvSpPr>
        <p:spPr>
          <a:xfrm>
            <a:off x="8211026" y="4556192"/>
            <a:ext cx="2374499" cy="896344"/>
          </a:xfrm>
          <a:prstGeom prst="roundRect">
            <a:avLst/>
          </a:prstGeom>
          <a:noFill/>
          <a:ln w="57150">
            <a:solidFill>
              <a:srgbClr val="B3B6E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81FAF5C9-856B-39DC-9CDF-A82EE981DB50}"/>
              </a:ext>
            </a:extLst>
          </p:cNvPr>
          <p:cNvSpPr/>
          <p:nvPr/>
        </p:nvSpPr>
        <p:spPr>
          <a:xfrm>
            <a:off x="10748295" y="4743087"/>
            <a:ext cx="951596" cy="479186"/>
          </a:xfrm>
          <a:prstGeom prst="roundRect">
            <a:avLst/>
          </a:prstGeom>
          <a:noFill/>
          <a:ln w="57150">
            <a:solidFill>
              <a:srgbClr val="F59C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05294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B98ECAA-03A4-5308-1015-50C30E8154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CAC3FD77-4EF3-DB3A-94F1-1921204CD8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EA8D4232-525B-EF11-579C-49FC15D1F1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2803545-39B3-B572-20EA-5AAA7AE5F7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0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CFF30179-FBB1-BF1A-E751-248091C79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7" y="-5307778"/>
            <a:ext cx="1576446" cy="12192002"/>
          </a:xfrm>
          <a:prstGeom prst="rect">
            <a:avLst/>
          </a:prstGeom>
          <a:gradFill>
            <a:gsLst>
              <a:gs pos="23000">
                <a:schemeClr val="accent1">
                  <a:alpha val="0"/>
                </a:schemeClr>
              </a:gs>
              <a:gs pos="99000">
                <a:srgbClr val="000000">
                  <a:alpha val="74000"/>
                </a:srgb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2DCF7B-787D-8E23-EBB7-B02004C734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835" y="414338"/>
            <a:ext cx="6372656" cy="96148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l"/>
            <a:r>
              <a:rPr lang="en-US" sz="54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  <a:t>Turbulence: </a:t>
            </a:r>
            <a:br>
              <a:rPr lang="en-US" sz="40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</a:br>
            <a:r>
              <a:rPr lang="en-US" sz="40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  <a:t>Power Spectra</a:t>
            </a:r>
            <a:endParaRPr lang="en-US" sz="4000" b="1" kern="12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E40D2F0D-CC54-BC37-D8AA-7D119F61C5D1}"/>
              </a:ext>
            </a:extLst>
          </p:cNvPr>
          <p:cNvSpPr/>
          <p:nvPr/>
        </p:nvSpPr>
        <p:spPr>
          <a:xfrm>
            <a:off x="0" y="6453051"/>
            <a:ext cx="12192000" cy="404949"/>
          </a:xfrm>
          <a:prstGeom prst="rect">
            <a:avLst/>
          </a:prstGeom>
          <a:solidFill>
            <a:srgbClr val="1D2F5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Subtitle 2">
            <a:extLst>
              <a:ext uri="{FF2B5EF4-FFF2-40B4-BE49-F238E27FC236}">
                <a16:creationId xmlns:a16="http://schemas.microsoft.com/office/drawing/2014/main" id="{D6938360-78DB-A5D2-0BA0-77056F879F02}"/>
              </a:ext>
            </a:extLst>
          </p:cNvPr>
          <p:cNvSpPr txBox="1">
            <a:spLocks/>
          </p:cNvSpPr>
          <p:nvPr/>
        </p:nvSpPr>
        <p:spPr>
          <a:xfrm>
            <a:off x="9339943" y="6478686"/>
            <a:ext cx="285205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1960" b="1" dirty="0">
                <a:solidFill>
                  <a:schemeClr val="bg1"/>
                </a:solidFill>
                <a:latin typeface="Seaford Display" pitchFamily="2" charset="0"/>
              </a:rPr>
              <a:t>tamarervin@berkeley.edu</a:t>
            </a:r>
            <a:endParaRPr lang="en-US" sz="19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pic>
        <p:nvPicPr>
          <p:cNvPr id="8" name="Picture 7" descr="A logo with a satellite in the background&#10;&#10;Description automatically generated">
            <a:extLst>
              <a:ext uri="{FF2B5EF4-FFF2-40B4-BE49-F238E27FC236}">
                <a16:creationId xmlns:a16="http://schemas.microsoft.com/office/drawing/2014/main" id="{D6ECB49A-62EC-27F9-FE6B-DF610B51EC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5698" y="153365"/>
            <a:ext cx="1221339" cy="1221339"/>
          </a:xfrm>
          <a:prstGeom prst="rect">
            <a:avLst/>
          </a:prstGeom>
        </p:spPr>
      </p:pic>
      <p:pic>
        <p:nvPicPr>
          <p:cNvPr id="14" name="Picture 13" descr="A blue circle with yellow text and a yellow and blue logo&#10;&#10;Description automatically generated">
            <a:extLst>
              <a:ext uri="{FF2B5EF4-FFF2-40B4-BE49-F238E27FC236}">
                <a16:creationId xmlns:a16="http://schemas.microsoft.com/office/drawing/2014/main" id="{24D43CFF-80FB-1C55-AE72-960C16C978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78551" y="122531"/>
            <a:ext cx="1221339" cy="1221339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C5D55412-081C-FA2D-87C5-0B52B4D5F678}"/>
              </a:ext>
            </a:extLst>
          </p:cNvPr>
          <p:cNvSpPr txBox="1">
            <a:spLocks/>
          </p:cNvSpPr>
          <p:nvPr/>
        </p:nvSpPr>
        <p:spPr>
          <a:xfrm>
            <a:off x="0" y="6478686"/>
            <a:ext cx="629629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2000" b="1" dirty="0">
                <a:solidFill>
                  <a:schemeClr val="bg1"/>
                </a:solidFill>
                <a:latin typeface="Seaford Display" pitchFamily="2" charset="0"/>
              </a:rPr>
              <a:t>FIELDS/RPW Consortium Meeting – February 28, 2024 </a:t>
            </a:r>
            <a:endParaRPr lang="en-US" sz="2000" dirty="0">
              <a:solidFill>
                <a:schemeClr val="bg1"/>
              </a:solidFill>
              <a:latin typeface="Seaford Display" pitchFamily="2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itle 1">
                <a:extLst>
                  <a:ext uri="{FF2B5EF4-FFF2-40B4-BE49-F238E27FC236}">
                    <a16:creationId xmlns:a16="http://schemas.microsoft.com/office/drawing/2014/main" id="{C149829B-BB28-ED99-E38E-809B3604A54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71835" y="1542239"/>
                <a:ext cx="6641814" cy="3362543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457200" indent="-457200" algn="l">
                  <a:buFont typeface="Courier New" panose="02070309020205020404" pitchFamily="49" charset="0"/>
                  <a:buChar char="o"/>
                </a:pPr>
                <a:r>
                  <a:rPr lang="en-US" sz="2600" b="1" dirty="0">
                    <a:solidFill>
                      <a:schemeClr val="tx1"/>
                    </a:solidFill>
                    <a:latin typeface="Seaford Display" pitchFamily="2" charset="0"/>
                  </a:rPr>
                  <a:t>dominated by slab 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6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6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𝒇</m:t>
                        </m:r>
                      </m:e>
                      <m:sup>
                        <m:r>
                          <a:rPr lang="en-US" sz="26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6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  <m:r>
                          <a:rPr lang="en-US" sz="26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a:rPr lang="en-US" sz="26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2600" b="1" dirty="0">
                    <a:solidFill>
                      <a:schemeClr val="tx1"/>
                    </a:solidFill>
                    <a:latin typeface="Seaford Display" pitchFamily="2" charset="0"/>
                  </a:rPr>
                  <a:t>) component</a:t>
                </a:r>
              </a:p>
              <a:p>
                <a:pPr marL="457200" indent="-457200" algn="l">
                  <a:buFont typeface="Courier New" panose="02070309020205020404" pitchFamily="49" charset="0"/>
                  <a:buChar char="o"/>
                </a:pPr>
                <a:r>
                  <a:rPr lang="en-US" sz="2600" b="1" dirty="0">
                    <a:solidFill>
                      <a:schemeClr val="tx1"/>
                    </a:solidFill>
                    <a:latin typeface="Seaford Display" pitchFamily="2" charset="0"/>
                  </a:rPr>
                  <a:t>transition frequency: spectra flattens from a steeper slope controlled by non-linear (quasi-2D) interactions when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6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k</m:t>
                    </m:r>
                    <m:r>
                      <a:rPr lang="en-US" sz="26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&gt; </m:t>
                    </m:r>
                    <m:sSub>
                      <m:sSubPr>
                        <m:ctrlPr>
                          <a:rPr lang="en-US" sz="26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6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k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26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t</m:t>
                        </m:r>
                      </m:sub>
                    </m:sSub>
                  </m:oMath>
                </a14:m>
                <a:r>
                  <a:rPr lang="en-US" sz="2600" dirty="0">
                    <a:solidFill>
                      <a:schemeClr val="tx1"/>
                    </a:solidFill>
                    <a:latin typeface="Seaford Display" pitchFamily="2" charset="0"/>
                  </a:rPr>
                  <a:t> </a:t>
                </a:r>
                <a:r>
                  <a:rPr lang="en-US" sz="2600" b="1" dirty="0">
                    <a:solidFill>
                      <a:schemeClr val="tx1"/>
                    </a:solidFill>
                    <a:latin typeface="Seaford Display" pitchFamily="2" charset="0"/>
                  </a:rPr>
                  <a:t>to being dominated by Alfvenic wave-like (slab turbulence) interactions </a:t>
                </a:r>
              </a:p>
            </p:txBody>
          </p:sp>
        </mc:Choice>
        <mc:Fallback>
          <p:sp>
            <p:nvSpPr>
              <p:cNvPr id="10" name="Title 1">
                <a:extLst>
                  <a:ext uri="{FF2B5EF4-FFF2-40B4-BE49-F238E27FC236}">
                    <a16:creationId xmlns:a16="http://schemas.microsoft.com/office/drawing/2014/main" id="{C149829B-BB28-ED99-E38E-809B3604A5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835" y="1542239"/>
                <a:ext cx="6641814" cy="3362543"/>
              </a:xfrm>
              <a:prstGeom prst="rect">
                <a:avLst/>
              </a:prstGeom>
              <a:blipFill>
                <a:blip r:embed="rId5"/>
                <a:stretch>
                  <a:fillRect l="-1527" r="-22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Picture 11" descr="A graph of a graph of a graph of a graph of a graph of a graph of a graph of a graph of a graph of a graph of a graph of a graph of a graph of&#10;&#10;Description automatically generated">
            <a:extLst>
              <a:ext uri="{FF2B5EF4-FFF2-40B4-BE49-F238E27FC236}">
                <a16:creationId xmlns:a16="http://schemas.microsoft.com/office/drawing/2014/main" id="{724D9435-0FF0-6554-A351-39BD611BE78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49720"/>
          <a:stretch/>
        </p:blipFill>
        <p:spPr>
          <a:xfrm>
            <a:off x="7097486" y="1720473"/>
            <a:ext cx="4484914" cy="4613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631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567E3A0-8E71-B2D4-6156-F691854424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A55716B3-0B23-6AD2-AA0D-EACAE40BCE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6672D4A-CD10-7F54-7087-962F6E6FD8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B7501820-5ACA-658E-AD4A-4F1EBFB1BF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0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3FE4DBC1-E595-D003-AF08-D8F71C3A14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7" y="-5307778"/>
            <a:ext cx="1576446" cy="12192002"/>
          </a:xfrm>
          <a:prstGeom prst="rect">
            <a:avLst/>
          </a:prstGeom>
          <a:gradFill>
            <a:gsLst>
              <a:gs pos="23000">
                <a:schemeClr val="accent1">
                  <a:alpha val="0"/>
                </a:schemeClr>
              </a:gs>
              <a:gs pos="99000">
                <a:srgbClr val="000000">
                  <a:alpha val="74000"/>
                </a:srgb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2E1A450-F959-E403-D704-3B7542FA2C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835" y="414338"/>
            <a:ext cx="6372656" cy="96148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l"/>
            <a:r>
              <a:rPr lang="en-US" sz="54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  <a:t>Turbulence: </a:t>
            </a:r>
            <a:br>
              <a:rPr lang="en-US" sz="40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</a:br>
            <a:r>
              <a:rPr lang="en-US" sz="40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  <a:t>Power Spectra</a:t>
            </a:r>
            <a:endParaRPr lang="en-US" sz="4000" b="1" kern="12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BE1DA61B-D5C6-28D0-029A-1BF642B4F15B}"/>
              </a:ext>
            </a:extLst>
          </p:cNvPr>
          <p:cNvSpPr/>
          <p:nvPr/>
        </p:nvSpPr>
        <p:spPr>
          <a:xfrm>
            <a:off x="0" y="6453051"/>
            <a:ext cx="12192000" cy="404949"/>
          </a:xfrm>
          <a:prstGeom prst="rect">
            <a:avLst/>
          </a:prstGeom>
          <a:solidFill>
            <a:srgbClr val="1D2F5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Subtitle 2">
            <a:extLst>
              <a:ext uri="{FF2B5EF4-FFF2-40B4-BE49-F238E27FC236}">
                <a16:creationId xmlns:a16="http://schemas.microsoft.com/office/drawing/2014/main" id="{DAE58E07-0618-B73F-CE0B-540B4C637B47}"/>
              </a:ext>
            </a:extLst>
          </p:cNvPr>
          <p:cNvSpPr txBox="1">
            <a:spLocks/>
          </p:cNvSpPr>
          <p:nvPr/>
        </p:nvSpPr>
        <p:spPr>
          <a:xfrm>
            <a:off x="9339943" y="6478686"/>
            <a:ext cx="285205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1960" b="1" dirty="0">
                <a:solidFill>
                  <a:schemeClr val="bg1"/>
                </a:solidFill>
                <a:latin typeface="Seaford Display" pitchFamily="2" charset="0"/>
              </a:rPr>
              <a:t>tamarervin@berkeley.edu</a:t>
            </a:r>
            <a:endParaRPr lang="en-US" sz="19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pic>
        <p:nvPicPr>
          <p:cNvPr id="8" name="Picture 7" descr="A logo with a satellite in the background&#10;&#10;Description automatically generated">
            <a:extLst>
              <a:ext uri="{FF2B5EF4-FFF2-40B4-BE49-F238E27FC236}">
                <a16:creationId xmlns:a16="http://schemas.microsoft.com/office/drawing/2014/main" id="{3FA9E706-51FF-E965-295A-C7E65F9633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5698" y="153365"/>
            <a:ext cx="1221339" cy="1221339"/>
          </a:xfrm>
          <a:prstGeom prst="rect">
            <a:avLst/>
          </a:prstGeom>
        </p:spPr>
      </p:pic>
      <p:pic>
        <p:nvPicPr>
          <p:cNvPr id="14" name="Picture 13" descr="A blue circle with yellow text and a yellow and blue logo&#10;&#10;Description automatically generated">
            <a:extLst>
              <a:ext uri="{FF2B5EF4-FFF2-40B4-BE49-F238E27FC236}">
                <a16:creationId xmlns:a16="http://schemas.microsoft.com/office/drawing/2014/main" id="{8BA4CB5F-A7CC-4E92-D6CF-A40DEFC565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78551" y="122531"/>
            <a:ext cx="1221339" cy="1221339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8498D13E-0882-247A-F9D3-AEA09ADBBAC8}"/>
              </a:ext>
            </a:extLst>
          </p:cNvPr>
          <p:cNvSpPr txBox="1">
            <a:spLocks/>
          </p:cNvSpPr>
          <p:nvPr/>
        </p:nvSpPr>
        <p:spPr>
          <a:xfrm>
            <a:off x="0" y="6478686"/>
            <a:ext cx="629629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2000" b="1" dirty="0">
                <a:solidFill>
                  <a:schemeClr val="bg1"/>
                </a:solidFill>
                <a:latin typeface="Seaford Display" pitchFamily="2" charset="0"/>
              </a:rPr>
              <a:t>FIELDS/RPW Consortium Meeting – February 28, 2024 </a:t>
            </a:r>
            <a:endParaRPr lang="en-US" sz="2000" dirty="0">
              <a:solidFill>
                <a:schemeClr val="bg1"/>
              </a:solidFill>
              <a:latin typeface="Seaford Display" pitchFamily="2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itle 1">
                <a:extLst>
                  <a:ext uri="{FF2B5EF4-FFF2-40B4-BE49-F238E27FC236}">
                    <a16:creationId xmlns:a16="http://schemas.microsoft.com/office/drawing/2014/main" id="{502E506A-7702-543C-B7C6-475E076B3E1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71835" y="1901835"/>
                <a:ext cx="6641814" cy="2433859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457200" indent="-457200" algn="l">
                  <a:buFont typeface="Courier New" panose="02070309020205020404" pitchFamily="49" charset="0"/>
                  <a:buChar char="o"/>
                </a:pPr>
                <a:r>
                  <a:rPr lang="en-US" sz="2600" b="1" dirty="0">
                    <a:solidFill>
                      <a:schemeClr val="tx1"/>
                    </a:solidFill>
                    <a:latin typeface="Seaford Display" pitchFamily="2" charset="0"/>
                  </a:rPr>
                  <a:t>flattening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600" b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600" b="1" i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𝐳</m:t>
                        </m:r>
                      </m:e>
                      <m:sup>
                        <m:r>
                          <a:rPr lang="en-US" sz="2600" b="1" i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sz="2600" b="1" dirty="0">
                    <a:solidFill>
                      <a:schemeClr val="tx1"/>
                    </a:solidFill>
                    <a:latin typeface="Seaford Display" pitchFamily="2" charset="0"/>
                  </a:rPr>
                  <a:t>at </a:t>
                </a:r>
                <a14:m>
                  <m:oMath xmlns:m="http://schemas.openxmlformats.org/officeDocument/2006/math">
                    <m:r>
                      <a:rPr lang="en-US" sz="2600" b="1" i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~</m:t>
                    </m:r>
                    <m:sSup>
                      <m:sSupPr>
                        <m:ctrlPr>
                          <a:rPr lang="en-US" sz="2600" b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600" b="1" i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𝟏𝟎</m:t>
                        </m:r>
                      </m:e>
                      <m:sup>
                        <m:r>
                          <a:rPr lang="en-US" sz="2600" b="1" i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US" sz="2600" b="1" i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2600" b="1" dirty="0">
                    <a:solidFill>
                      <a:schemeClr val="tx1"/>
                    </a:solidFill>
                    <a:latin typeface="Seaford Display" pitchFamily="2" charset="0"/>
                  </a:rPr>
                  <a:t> Hz due to instrumental effects (non-physical)</a:t>
                </a:r>
              </a:p>
              <a:p>
                <a:pPr marL="457200" indent="-457200" algn="l">
                  <a:buFont typeface="Courier New" panose="02070309020205020404" pitchFamily="49" charset="0"/>
                  <a:buChar char="o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6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600" b="1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𝐳</m:t>
                        </m:r>
                      </m:e>
                      <m:sup>
                        <m:r>
                          <a:rPr lang="en-US" sz="2600" b="1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sup>
                    </m:sSup>
                  </m:oMath>
                </a14:m>
                <a:r>
                  <a:rPr lang="en-US" sz="2600" b="1" dirty="0">
                    <a:solidFill>
                      <a:schemeClr val="tx1"/>
                    </a:solidFill>
                    <a:latin typeface="Seaford Display" pitchFamily="2" charset="0"/>
                  </a:rPr>
                  <a:t>shows two regimes</a:t>
                </a:r>
              </a:p>
              <a:p>
                <a:pPr marL="914400" lvl="1" indent="-457200">
                  <a:buFont typeface="Wingdings" pitchFamily="2" charset="2"/>
                  <a:buChar char="§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300" b="1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300" b="1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𝒇</m:t>
                        </m:r>
                      </m:e>
                      <m:sup>
                        <m:r>
                          <a:rPr lang="en-US" sz="2300" b="1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300" b="1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p>
                    </m:sSup>
                  </m:oMath>
                </a14:m>
                <a:r>
                  <a:rPr lang="en-US" sz="23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eaford Display" pitchFamily="2" charset="0"/>
                  </a:rPr>
                  <a:t> dependence at low frequencies</a:t>
                </a:r>
              </a:p>
              <a:p>
                <a:pPr marL="914400" lvl="1" indent="-457200">
                  <a:buFont typeface="Wingdings" pitchFamily="2" charset="2"/>
                  <a:buChar char="§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300" b="1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300" b="1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𝒇</m:t>
                        </m:r>
                      </m:e>
                      <m:sup>
                        <m:r>
                          <a:rPr lang="en-US" sz="2300" b="1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300" b="1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  <m:r>
                          <a:rPr lang="en-US" sz="2300" b="1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a:rPr lang="en-US" sz="2300" b="1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23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eaford Display" pitchFamily="2" charset="0"/>
                  </a:rPr>
                  <a:t> dependence at higher frequencies</a:t>
                </a:r>
              </a:p>
            </p:txBody>
          </p:sp>
        </mc:Choice>
        <mc:Fallback>
          <p:sp>
            <p:nvSpPr>
              <p:cNvPr id="10" name="Title 1">
                <a:extLst>
                  <a:ext uri="{FF2B5EF4-FFF2-40B4-BE49-F238E27FC236}">
                    <a16:creationId xmlns:a16="http://schemas.microsoft.com/office/drawing/2014/main" id="{502E506A-7702-543C-B7C6-475E076B3E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835" y="1901835"/>
                <a:ext cx="6641814" cy="2433859"/>
              </a:xfrm>
              <a:prstGeom prst="rect">
                <a:avLst/>
              </a:prstGeom>
              <a:blipFill>
                <a:blip r:embed="rId5"/>
                <a:stretch>
                  <a:fillRect l="-15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 descr="A graph of a graph of a graph of a graph of a graph of a graph of a graph of a graph of a graph of a graph of a graph of a graph of a graph of&#10;&#10;Description automatically generated">
            <a:extLst>
              <a:ext uri="{FF2B5EF4-FFF2-40B4-BE49-F238E27FC236}">
                <a16:creationId xmlns:a16="http://schemas.microsoft.com/office/drawing/2014/main" id="{6DE1B611-EFA8-AF4A-C6CF-DF409C08024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9532" r="188"/>
          <a:stretch/>
        </p:blipFill>
        <p:spPr>
          <a:xfrm>
            <a:off x="7336971" y="1683433"/>
            <a:ext cx="4423381" cy="454991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EBE33A6-D508-6F41-8D46-CD8C3C396EF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7754" t="-1" r="14044" b="6615"/>
          <a:stretch/>
        </p:blipFill>
        <p:spPr>
          <a:xfrm>
            <a:off x="8128857" y="1795663"/>
            <a:ext cx="702061" cy="866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0752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F68B3F68-107C-434F-AA38-110D5EA91B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AAD0DBB9-1A4B-4391-81D4-CB19F9AB91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0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063BBA22-50EA-4C4D-BE05-F1CE4E63A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7" y="-5307778"/>
            <a:ext cx="1576446" cy="12192002"/>
          </a:xfrm>
          <a:prstGeom prst="rect">
            <a:avLst/>
          </a:prstGeom>
          <a:gradFill>
            <a:gsLst>
              <a:gs pos="23000">
                <a:schemeClr val="accent1">
                  <a:alpha val="0"/>
                </a:schemeClr>
              </a:gs>
              <a:gs pos="99000">
                <a:srgbClr val="000000">
                  <a:alpha val="74000"/>
                </a:srgb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7413A6A-657D-3E40-689D-1B151705E3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835" y="153365"/>
            <a:ext cx="7895508" cy="1222453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l"/>
            <a:r>
              <a:rPr lang="en-US" sz="4000" b="1" dirty="0">
                <a:solidFill>
                  <a:schemeClr val="bg1"/>
                </a:solidFill>
                <a:latin typeface="Seaford Display" pitchFamily="2" charset="0"/>
              </a:rPr>
              <a:t>Quantification of noise floor due to finite SPAN-I velocity grid</a:t>
            </a:r>
            <a:endParaRPr lang="en-US" sz="4000" b="1" kern="12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25E5DF81-CD07-5F6E-4275-68A960C4A229}"/>
              </a:ext>
            </a:extLst>
          </p:cNvPr>
          <p:cNvSpPr/>
          <p:nvPr/>
        </p:nvSpPr>
        <p:spPr>
          <a:xfrm>
            <a:off x="0" y="6453051"/>
            <a:ext cx="12192000" cy="404949"/>
          </a:xfrm>
          <a:prstGeom prst="rect">
            <a:avLst/>
          </a:prstGeom>
          <a:solidFill>
            <a:srgbClr val="1D2F5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Subtitle 2">
            <a:extLst>
              <a:ext uri="{FF2B5EF4-FFF2-40B4-BE49-F238E27FC236}">
                <a16:creationId xmlns:a16="http://schemas.microsoft.com/office/drawing/2014/main" id="{7AB35F24-EA7F-746C-2387-704F082F9F22}"/>
              </a:ext>
            </a:extLst>
          </p:cNvPr>
          <p:cNvSpPr txBox="1">
            <a:spLocks/>
          </p:cNvSpPr>
          <p:nvPr/>
        </p:nvSpPr>
        <p:spPr>
          <a:xfrm>
            <a:off x="9339943" y="6478686"/>
            <a:ext cx="285205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1960" b="1" dirty="0">
                <a:solidFill>
                  <a:schemeClr val="bg1"/>
                </a:solidFill>
                <a:latin typeface="Seaford Display" pitchFamily="2" charset="0"/>
              </a:rPr>
              <a:t>tamarervin@berkeley.edu</a:t>
            </a:r>
            <a:endParaRPr lang="en-US" sz="19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48CCB9D-7954-AF1D-4B41-CAD11EE34420}"/>
              </a:ext>
            </a:extLst>
          </p:cNvPr>
          <p:cNvSpPr txBox="1">
            <a:spLocks/>
          </p:cNvSpPr>
          <p:nvPr/>
        </p:nvSpPr>
        <p:spPr>
          <a:xfrm>
            <a:off x="171834" y="1732223"/>
            <a:ext cx="5037471" cy="38617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85750" indent="-285750" algn="l">
              <a:buFont typeface="Courier New" panose="02070309020205020404" pitchFamily="49" charset="0"/>
              <a:buChar char="o"/>
            </a:pP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4" name="Picture 3" descr="A logo with a satellite in the background&#10;&#10;Description automatically generated">
            <a:extLst>
              <a:ext uri="{FF2B5EF4-FFF2-40B4-BE49-F238E27FC236}">
                <a16:creationId xmlns:a16="http://schemas.microsoft.com/office/drawing/2014/main" id="{207B0C91-C4F5-76EA-B98C-0AE625D2BD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5698" y="153365"/>
            <a:ext cx="1221339" cy="122133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44BF8B8-B37B-F66C-A9DD-ED81CDBE2A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7894" y="2041039"/>
            <a:ext cx="6760795" cy="3165512"/>
          </a:xfrm>
          <a:prstGeom prst="rect">
            <a:avLst/>
          </a:prstGeom>
        </p:spPr>
      </p:pic>
      <p:pic>
        <p:nvPicPr>
          <p:cNvPr id="11" name="Picture 10" descr="A blue circle with yellow text and a yellow and blue logo&#10;&#10;Description automatically generated">
            <a:extLst>
              <a:ext uri="{FF2B5EF4-FFF2-40B4-BE49-F238E27FC236}">
                <a16:creationId xmlns:a16="http://schemas.microsoft.com/office/drawing/2014/main" id="{43B9C683-5C03-0CFE-A8B4-494D2486F5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78551" y="122531"/>
            <a:ext cx="1221339" cy="1221339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A757F920-B35F-01D2-7391-2313C19E9FBF}"/>
              </a:ext>
            </a:extLst>
          </p:cNvPr>
          <p:cNvSpPr txBox="1">
            <a:spLocks/>
          </p:cNvSpPr>
          <p:nvPr/>
        </p:nvSpPr>
        <p:spPr>
          <a:xfrm>
            <a:off x="0" y="6478686"/>
            <a:ext cx="629629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2000" b="1" dirty="0">
                <a:solidFill>
                  <a:schemeClr val="bg1"/>
                </a:solidFill>
                <a:latin typeface="Seaford Display" pitchFamily="2" charset="0"/>
              </a:rPr>
              <a:t>FIELDS/RPW Consortium Meeting – February 28, 2024 </a:t>
            </a:r>
            <a:endParaRPr lang="en-US" sz="20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pic>
        <p:nvPicPr>
          <p:cNvPr id="6" name="Picture 5" descr="A table with numbers and numbers&#10;&#10;Description automatically generated">
            <a:extLst>
              <a:ext uri="{FF2B5EF4-FFF2-40B4-BE49-F238E27FC236}">
                <a16:creationId xmlns:a16="http://schemas.microsoft.com/office/drawing/2014/main" id="{38EDDA64-B1C6-11A1-4DF1-E9F97D0288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1833" y="4982423"/>
            <a:ext cx="7658100" cy="1270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6967AD1-4AF9-2AFE-3EF2-99934CA7B324}"/>
              </a:ext>
            </a:extLst>
          </p:cNvPr>
          <p:cNvSpPr txBox="1"/>
          <p:nvPr/>
        </p:nvSpPr>
        <p:spPr>
          <a:xfrm>
            <a:off x="63777" y="1641954"/>
            <a:ext cx="5901593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l">
              <a:buFont typeface="Courier New" panose="02070309020205020404" pitchFamily="49" charset="0"/>
              <a:buChar char="o"/>
            </a:pPr>
            <a:r>
              <a:rPr lang="en-US" sz="2400" b="1" i="0" dirty="0">
                <a:effectLst/>
                <a:latin typeface="Seaford Display" pitchFamily="2" charset="0"/>
              </a:rPr>
              <a:t>SPAN-I has finite velocity grid for calculation of VDFs</a:t>
            </a:r>
          </a:p>
          <a:p>
            <a:pPr marL="457200" indent="-457200" algn="l">
              <a:buFont typeface="Courier New" panose="02070309020205020404" pitchFamily="49" charset="0"/>
              <a:buChar char="o"/>
            </a:pPr>
            <a:r>
              <a:rPr lang="en-US" sz="2400" b="1" dirty="0">
                <a:latin typeface="Seaford Display" pitchFamily="2" charset="0"/>
              </a:rPr>
              <a:t>Finite grid means there is a smallest measurable velocity fluctuations</a:t>
            </a:r>
            <a:endParaRPr lang="en-US" sz="2400" b="1" i="0" dirty="0">
              <a:effectLst/>
              <a:latin typeface="Seaford Display" pitchFamily="2" charset="0"/>
            </a:endParaRPr>
          </a:p>
          <a:p>
            <a:pPr marL="457200" indent="-457200" algn="l">
              <a:buFont typeface="Courier New" panose="02070309020205020404" pitchFamily="49" charset="0"/>
              <a:buChar char="o"/>
            </a:pPr>
            <a:r>
              <a:rPr lang="en-US" sz="2400" b="1" i="0" dirty="0">
                <a:effectLst/>
                <a:latin typeface="Seaford Display" pitchFamily="2" charset="0"/>
              </a:rPr>
              <a:t>Fit VDF to find average velocity for the period</a:t>
            </a:r>
          </a:p>
          <a:p>
            <a:pPr marL="457200" indent="-457200" algn="l">
              <a:buFont typeface="Courier New" panose="02070309020205020404" pitchFamily="49" charset="0"/>
              <a:buChar char="o"/>
            </a:pPr>
            <a:r>
              <a:rPr lang="en-US" sz="2400" b="1" dirty="0">
                <a:latin typeface="Seaford Display" pitchFamily="2" charset="0"/>
              </a:rPr>
              <a:t>Find distance from average velocity to neighboring grid points</a:t>
            </a:r>
          </a:p>
        </p:txBody>
      </p:sp>
    </p:spTree>
    <p:extLst>
      <p:ext uri="{BB962C8B-B14F-4D97-AF65-F5344CB8AC3E}">
        <p14:creationId xmlns:p14="http://schemas.microsoft.com/office/powerpoint/2010/main" val="3708993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60CA712-E44C-3A96-498E-6BAB96B332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920320F4-B1E8-89A2-CFA0-A4D03ECC23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22AF2384-85E9-96B6-B359-39A29ED89B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74ECFE84-1E77-3B48-1709-364C067871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0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E375B2CC-E4B5-A7A3-2AC3-5AD83A9D9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7" y="-5307778"/>
            <a:ext cx="1576446" cy="12192002"/>
          </a:xfrm>
          <a:prstGeom prst="rect">
            <a:avLst/>
          </a:prstGeom>
          <a:gradFill>
            <a:gsLst>
              <a:gs pos="23000">
                <a:schemeClr val="accent1">
                  <a:alpha val="0"/>
                </a:schemeClr>
              </a:gs>
              <a:gs pos="99000">
                <a:srgbClr val="000000">
                  <a:alpha val="74000"/>
                </a:srgb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CBD166-18D2-29E7-DEBD-0C55B0C50D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835" y="414338"/>
            <a:ext cx="6372656" cy="96148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l"/>
            <a:r>
              <a:rPr lang="en-US" sz="54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  <a:t>Background: </a:t>
            </a:r>
            <a:br>
              <a:rPr lang="en-US" sz="40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</a:br>
            <a:r>
              <a:rPr lang="en-US" sz="40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  <a:t>Sub-Alfvenic Solar Wind</a:t>
            </a:r>
            <a:endParaRPr lang="en-US" sz="4000" b="1" kern="12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84C4596D-9A07-3A97-DCC5-ADD91A9A793E}"/>
              </a:ext>
            </a:extLst>
          </p:cNvPr>
          <p:cNvSpPr/>
          <p:nvPr/>
        </p:nvSpPr>
        <p:spPr>
          <a:xfrm>
            <a:off x="0" y="6453051"/>
            <a:ext cx="12192000" cy="404949"/>
          </a:xfrm>
          <a:prstGeom prst="rect">
            <a:avLst/>
          </a:prstGeom>
          <a:solidFill>
            <a:srgbClr val="1D2F5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Subtitle 2">
            <a:extLst>
              <a:ext uri="{FF2B5EF4-FFF2-40B4-BE49-F238E27FC236}">
                <a16:creationId xmlns:a16="http://schemas.microsoft.com/office/drawing/2014/main" id="{71A86A94-ECBF-D0A4-032B-368B95A453E5}"/>
              </a:ext>
            </a:extLst>
          </p:cNvPr>
          <p:cNvSpPr txBox="1">
            <a:spLocks/>
          </p:cNvSpPr>
          <p:nvPr/>
        </p:nvSpPr>
        <p:spPr>
          <a:xfrm>
            <a:off x="9339943" y="6478686"/>
            <a:ext cx="285205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1960" b="1" dirty="0">
                <a:solidFill>
                  <a:schemeClr val="bg1"/>
                </a:solidFill>
                <a:latin typeface="Seaford Display" pitchFamily="2" charset="0"/>
              </a:rPr>
              <a:t>tamarervin@berkeley.edu</a:t>
            </a:r>
            <a:endParaRPr lang="en-US" sz="19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59CD5D2-1DC5-22C6-7CDA-C6549441C4B3}"/>
              </a:ext>
            </a:extLst>
          </p:cNvPr>
          <p:cNvSpPr txBox="1">
            <a:spLocks/>
          </p:cNvSpPr>
          <p:nvPr/>
        </p:nvSpPr>
        <p:spPr>
          <a:xfrm>
            <a:off x="291359" y="1779302"/>
            <a:ext cx="6253132" cy="43990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l">
              <a:buFont typeface="Courier New" panose="02070309020205020404" pitchFamily="49" charset="0"/>
              <a:buChar char="o"/>
            </a:pPr>
            <a:r>
              <a:rPr lang="en-US" sz="2600" b="1" dirty="0">
                <a:effectLst/>
                <a:latin typeface="Seaford Display" pitchFamily="2" charset="0"/>
              </a:rPr>
              <a:t>previous studies have found the existence of sub-Alfvenic solar wind</a:t>
            </a:r>
            <a:endParaRPr lang="en-US" sz="2600" dirty="0">
              <a:solidFill>
                <a:srgbClr val="944412"/>
              </a:solidFill>
              <a:latin typeface="Seaford Display" pitchFamily="2" charset="0"/>
            </a:endParaRPr>
          </a:p>
          <a:p>
            <a:pPr marL="914400" lvl="1" indent="-457200">
              <a:buFont typeface="Wingdings" pitchFamily="2" charset="2"/>
              <a:buChar char="§"/>
            </a:pPr>
            <a:r>
              <a:rPr lang="en-US" sz="2300" dirty="0">
                <a:solidFill>
                  <a:schemeClr val="tx1">
                    <a:lumMod val="65000"/>
                    <a:lumOff val="35000"/>
                  </a:schemeClr>
                </a:solidFill>
                <a:latin typeface="Seaford Display" pitchFamily="2" charset="0"/>
              </a:rPr>
              <a:t>Since E8</a:t>
            </a:r>
            <a:r>
              <a:rPr lang="en-US" sz="23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Seaford Display" pitchFamily="2" charset="0"/>
              </a:rPr>
              <a:t> at </a:t>
            </a:r>
            <a:r>
              <a:rPr lang="en-US" sz="2300" dirty="0">
                <a:solidFill>
                  <a:schemeClr val="tx1">
                    <a:lumMod val="65000"/>
                    <a:lumOff val="35000"/>
                  </a:schemeClr>
                </a:solidFill>
                <a:latin typeface="Seaford Display" pitchFamily="2" charset="0"/>
              </a:rPr>
              <a:t>Parker</a:t>
            </a:r>
            <a:r>
              <a:rPr lang="en-US" sz="23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Seaford Display" pitchFamily="2" charset="0"/>
              </a:rPr>
              <a:t> </a:t>
            </a:r>
            <a:r>
              <a:rPr lang="en-US" sz="23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Seaford Display" pitchFamily="2" charset="0"/>
              </a:rPr>
              <a:t>[Kasper et al. 2021,</a:t>
            </a:r>
            <a:br>
              <a:rPr lang="en-US" sz="2300" dirty="0">
                <a:solidFill>
                  <a:schemeClr val="tx1">
                    <a:lumMod val="65000"/>
                    <a:lumOff val="35000"/>
                  </a:schemeClr>
                </a:solidFill>
                <a:latin typeface="Seaford Display" pitchFamily="2" charset="0"/>
              </a:rPr>
            </a:br>
            <a:r>
              <a:rPr lang="en-US" sz="23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Seaford Display" pitchFamily="2" charset="0"/>
              </a:rPr>
              <a:t>Zhao et al. 2022, Bandyopadhyay et al. 2022, and others]</a:t>
            </a:r>
            <a:endParaRPr lang="en-US" sz="2300" dirty="0">
              <a:solidFill>
                <a:schemeClr val="tx1">
                  <a:lumMod val="65000"/>
                  <a:lumOff val="35000"/>
                </a:schemeClr>
              </a:solidFill>
              <a:latin typeface="Seaford Display" pitchFamily="2" charset="0"/>
            </a:endParaRPr>
          </a:p>
          <a:p>
            <a:pPr marL="914400" lvl="1" indent="-457200">
              <a:buFont typeface="Wingdings" pitchFamily="2" charset="2"/>
              <a:buChar char="§"/>
            </a:pPr>
            <a:r>
              <a:rPr lang="en-US" sz="23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Seaford Display" pitchFamily="2" charset="0"/>
              </a:rPr>
              <a:t>At 1AU [</a:t>
            </a:r>
            <a:r>
              <a:rPr lang="en-US" sz="23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Seaford Display" pitchFamily="2" charset="0"/>
              </a:rPr>
              <a:t>Gosling et al. 1982; Smith et al. 2001; Usmanov et al. 2005; Stansby 2020]</a:t>
            </a:r>
          </a:p>
          <a:p>
            <a:pPr marL="457200" indent="-457200" algn="l">
              <a:buFont typeface="Courier New" panose="02070309020205020404" pitchFamily="49" charset="0"/>
              <a:buChar char="o"/>
            </a:pPr>
            <a:r>
              <a:rPr lang="en-US" sz="2600" b="1" i="0" dirty="0">
                <a:effectLst/>
                <a:latin typeface="Seaford Display" pitchFamily="2" charset="0"/>
              </a:rPr>
              <a:t>often shows a dramatic depletion in particle density and flow speed</a:t>
            </a:r>
          </a:p>
          <a:p>
            <a:pPr marL="914400" lvl="1" indent="-457200">
              <a:buFont typeface="Wingdings" pitchFamily="2" charset="2"/>
              <a:buChar char="§"/>
            </a:pPr>
            <a:r>
              <a:rPr lang="en-US" sz="2300" dirty="0">
                <a:solidFill>
                  <a:schemeClr val="tx1">
                    <a:lumMod val="65000"/>
                    <a:lumOff val="35000"/>
                  </a:schemeClr>
                </a:solidFill>
                <a:latin typeface="Seaford Display" pitchFamily="2" charset="0"/>
              </a:rPr>
              <a:t>potential association with transient low density structures</a:t>
            </a:r>
          </a:p>
          <a:p>
            <a:pPr marL="914400" lvl="1" indent="-457200">
              <a:buFont typeface="Wingdings" pitchFamily="2" charset="2"/>
              <a:buChar char="§"/>
            </a:pPr>
            <a:r>
              <a:rPr lang="en-US" sz="2300" dirty="0">
                <a:solidFill>
                  <a:schemeClr val="tx1">
                    <a:lumMod val="65000"/>
                    <a:lumOff val="35000"/>
                  </a:schemeClr>
                </a:solidFill>
                <a:latin typeface="Seaford Display" pitchFamily="2" charset="0"/>
              </a:rPr>
              <a:t>‘day the solar wind died’ events!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10425A3-85FD-06AD-C3F3-039DEDB39266}"/>
              </a:ext>
            </a:extLst>
          </p:cNvPr>
          <p:cNvSpPr txBox="1"/>
          <p:nvPr/>
        </p:nvSpPr>
        <p:spPr>
          <a:xfrm>
            <a:off x="6999171" y="6066643"/>
            <a:ext cx="43930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i="0" dirty="0">
                <a:effectLst/>
                <a:latin typeface="Seaford Display" pitchFamily="2" charset="0"/>
              </a:rPr>
              <a:t>Parker Solar Probe E8 - Kasper et al. (2021)</a:t>
            </a:r>
            <a:endParaRPr lang="en-US" dirty="0">
              <a:latin typeface="Seaford Display" pitchFamily="2" charset="0"/>
            </a:endParaRPr>
          </a:p>
        </p:txBody>
      </p:sp>
      <p:pic>
        <p:nvPicPr>
          <p:cNvPr id="8" name="Picture 7" descr="A logo with a satellite in the background&#10;&#10;Description automatically generated">
            <a:extLst>
              <a:ext uri="{FF2B5EF4-FFF2-40B4-BE49-F238E27FC236}">
                <a16:creationId xmlns:a16="http://schemas.microsoft.com/office/drawing/2014/main" id="{B38C37DA-6FDE-86A8-89F3-C93B0F7D6E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5698" y="153365"/>
            <a:ext cx="1221339" cy="1221339"/>
          </a:xfrm>
          <a:prstGeom prst="rect">
            <a:avLst/>
          </a:prstGeom>
        </p:spPr>
      </p:pic>
      <p:pic>
        <p:nvPicPr>
          <p:cNvPr id="14" name="Picture 13" descr="A blue circle with yellow text and a yellow and blue logo&#10;&#10;Description automatically generated">
            <a:extLst>
              <a:ext uri="{FF2B5EF4-FFF2-40B4-BE49-F238E27FC236}">
                <a16:creationId xmlns:a16="http://schemas.microsoft.com/office/drawing/2014/main" id="{EBEC1021-07D9-FE34-1CE8-233DB19F52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78551" y="122531"/>
            <a:ext cx="1221339" cy="1221339"/>
          </a:xfrm>
          <a:prstGeom prst="rect">
            <a:avLst/>
          </a:prstGeom>
        </p:spPr>
      </p:pic>
      <p:pic>
        <p:nvPicPr>
          <p:cNvPr id="7" name="Picture 6" descr="A graph of a wave&#10;&#10;Description automatically generated with medium confidence">
            <a:extLst>
              <a:ext uri="{FF2B5EF4-FFF2-40B4-BE49-F238E27FC236}">
                <a16:creationId xmlns:a16="http://schemas.microsoft.com/office/drawing/2014/main" id="{CD8C5710-0B92-51C6-5A0B-EBFD3787BF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14043" y="1650536"/>
            <a:ext cx="4563310" cy="4399031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FCE8B270-A559-8007-73B7-1A7011D044C4}"/>
              </a:ext>
            </a:extLst>
          </p:cNvPr>
          <p:cNvSpPr txBox="1">
            <a:spLocks/>
          </p:cNvSpPr>
          <p:nvPr/>
        </p:nvSpPr>
        <p:spPr>
          <a:xfrm>
            <a:off x="0" y="6478686"/>
            <a:ext cx="629629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2000" b="1" dirty="0">
                <a:solidFill>
                  <a:schemeClr val="bg1"/>
                </a:solidFill>
                <a:latin typeface="Seaford Display" pitchFamily="2" charset="0"/>
              </a:rPr>
              <a:t>FIELDS/RPW Consortium Meeting – February 28, 2024 </a:t>
            </a:r>
            <a:endParaRPr lang="en-US" sz="2000" dirty="0">
              <a:solidFill>
                <a:schemeClr val="bg1"/>
              </a:solidFill>
              <a:latin typeface="Seaford Display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99962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F68B3F68-107C-434F-AA38-110D5EA91B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AAD0DBB9-1A4B-4391-81D4-CB19F9AB91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0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063BBA22-50EA-4C4D-BE05-F1CE4E63A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7" y="-5307778"/>
            <a:ext cx="1576446" cy="12192002"/>
          </a:xfrm>
          <a:prstGeom prst="rect">
            <a:avLst/>
          </a:prstGeom>
          <a:gradFill>
            <a:gsLst>
              <a:gs pos="23000">
                <a:schemeClr val="accent1">
                  <a:alpha val="0"/>
                </a:schemeClr>
              </a:gs>
              <a:gs pos="99000">
                <a:srgbClr val="000000">
                  <a:alpha val="74000"/>
                </a:srgb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7413A6A-657D-3E40-689D-1B151705E3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835" y="153365"/>
            <a:ext cx="7895508" cy="1222453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l"/>
            <a:r>
              <a:rPr lang="en-US" sz="4000" b="1" dirty="0">
                <a:solidFill>
                  <a:schemeClr val="bg1"/>
                </a:solidFill>
                <a:latin typeface="Seaford Display" pitchFamily="2" charset="0"/>
              </a:rPr>
              <a:t>Quantification of noise floor due to finite SPAN-I velocity grid</a:t>
            </a:r>
            <a:endParaRPr lang="en-US" sz="4000" b="1" kern="12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25E5DF81-CD07-5F6E-4275-68A960C4A229}"/>
              </a:ext>
            </a:extLst>
          </p:cNvPr>
          <p:cNvSpPr/>
          <p:nvPr/>
        </p:nvSpPr>
        <p:spPr>
          <a:xfrm>
            <a:off x="0" y="6453051"/>
            <a:ext cx="12192000" cy="404949"/>
          </a:xfrm>
          <a:prstGeom prst="rect">
            <a:avLst/>
          </a:prstGeom>
          <a:solidFill>
            <a:srgbClr val="1D2F5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Subtitle 2">
            <a:extLst>
              <a:ext uri="{FF2B5EF4-FFF2-40B4-BE49-F238E27FC236}">
                <a16:creationId xmlns:a16="http://schemas.microsoft.com/office/drawing/2014/main" id="{7AB35F24-EA7F-746C-2387-704F082F9F22}"/>
              </a:ext>
            </a:extLst>
          </p:cNvPr>
          <p:cNvSpPr txBox="1">
            <a:spLocks/>
          </p:cNvSpPr>
          <p:nvPr/>
        </p:nvSpPr>
        <p:spPr>
          <a:xfrm>
            <a:off x="9339943" y="6478686"/>
            <a:ext cx="285205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1960" b="1" dirty="0">
                <a:solidFill>
                  <a:schemeClr val="bg1"/>
                </a:solidFill>
                <a:latin typeface="Seaford Display" pitchFamily="2" charset="0"/>
              </a:rPr>
              <a:t>tamarervin@berkeley.edu</a:t>
            </a:r>
            <a:endParaRPr lang="en-US" sz="19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48CCB9D-7954-AF1D-4B41-CAD11EE34420}"/>
              </a:ext>
            </a:extLst>
          </p:cNvPr>
          <p:cNvSpPr txBox="1">
            <a:spLocks/>
          </p:cNvSpPr>
          <p:nvPr/>
        </p:nvSpPr>
        <p:spPr>
          <a:xfrm>
            <a:off x="171834" y="1732223"/>
            <a:ext cx="5037471" cy="38617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85750" indent="-285750" algn="l">
              <a:buFont typeface="Courier New" panose="02070309020205020404" pitchFamily="49" charset="0"/>
              <a:buChar char="o"/>
            </a:pP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C6967AD1-4AF9-2AFE-3EF2-99934CA7B324}"/>
                  </a:ext>
                </a:extLst>
              </p:cNvPr>
              <p:cNvSpPr txBox="1"/>
              <p:nvPr/>
            </p:nvSpPr>
            <p:spPr>
              <a:xfrm>
                <a:off x="63778" y="1641954"/>
                <a:ext cx="5487936" cy="12003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457200" indent="-457200" algn="l">
                  <a:buFont typeface="Courier New" panose="02070309020205020404" pitchFamily="49" charset="0"/>
                  <a:buChar char="o"/>
                </a:pPr>
                <a:r>
                  <a:rPr lang="en-US" sz="2400" b="1" i="0" dirty="0">
                    <a:solidFill>
                      <a:schemeClr val="tx1"/>
                    </a:solidFill>
                    <a:effectLst/>
                    <a:latin typeface="Seaford Display" pitchFamily="2" charset="0"/>
                  </a:rPr>
                  <a:t>Calculat</a:t>
                </a:r>
                <a:r>
                  <a:rPr lang="en-US" sz="2400" b="1" dirty="0">
                    <a:solidFill>
                      <a:schemeClr val="tx1"/>
                    </a:solidFill>
                    <a:latin typeface="Seaford Display" pitchFamily="2" charset="0"/>
                  </a:rPr>
                  <a:t>e the PSD of timeseries at </a:t>
                </a:r>
                <a:r>
                  <a:rPr lang="en-US" sz="2400" b="1" dirty="0">
                    <a:latin typeface="Seaford Display" pitchFamily="2" charset="0"/>
                  </a:rPr>
                  <a:t>expected</a:t>
                </a:r>
                <a:r>
                  <a:rPr lang="en-US" sz="2400" b="1" dirty="0">
                    <a:solidFill>
                      <a:schemeClr val="tx1"/>
                    </a:solidFill>
                    <a:latin typeface="Seaford Display" pitchFamily="2" charset="0"/>
                  </a:rPr>
                  <a:t> noise floors</a:t>
                </a:r>
              </a:p>
              <a:p>
                <a:pPr marL="457200" indent="-457200" algn="l">
                  <a:buFont typeface="Courier New" panose="02070309020205020404" pitchFamily="49" charset="0"/>
                  <a:buChar char="o"/>
                </a:pPr>
                <a:r>
                  <a:rPr lang="en-US" sz="2400" b="1" dirty="0">
                    <a:solidFill>
                      <a:schemeClr val="tx1"/>
                    </a:solidFill>
                    <a:effectLst/>
                    <a:latin typeface="Seaford Display" pitchFamily="2" charset="0"/>
                  </a:rPr>
                  <a:t>Compare with flattening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1" i="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𝐙</m:t>
                        </m:r>
                      </m:e>
                      <m:sup>
                        <m:r>
                          <a:rPr lang="en-US" sz="2400" b="1" i="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sz="2400" b="1" dirty="0">
                    <a:solidFill>
                      <a:schemeClr val="tx1"/>
                    </a:solidFill>
                    <a:effectLst/>
                    <a:latin typeface="Seaford Display" pitchFamily="2" charset="0"/>
                  </a:rPr>
                  <a:t> spectra</a:t>
                </a:r>
                <a:endParaRPr lang="en-US" sz="2400" b="1" dirty="0">
                  <a:solidFill>
                    <a:schemeClr val="tx1"/>
                  </a:solidFill>
                  <a:latin typeface="Seaford Display" pitchFamily="2" charset="0"/>
                </a:endParaRPr>
              </a:p>
            </p:txBody>
          </p:sp>
        </mc:Choice>
        <mc:Fallback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C6967AD1-4AF9-2AFE-3EF2-99934CA7B3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778" y="1641954"/>
                <a:ext cx="5487936" cy="1200329"/>
              </a:xfrm>
              <a:prstGeom prst="rect">
                <a:avLst/>
              </a:prstGeom>
              <a:blipFill>
                <a:blip r:embed="rId2"/>
                <a:stretch>
                  <a:fillRect l="-1382" t="-4211" r="-1152" b="-105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 descr="A logo with a satellite in the background&#10;&#10;Description automatically generated">
            <a:extLst>
              <a:ext uri="{FF2B5EF4-FFF2-40B4-BE49-F238E27FC236}">
                <a16:creationId xmlns:a16="http://schemas.microsoft.com/office/drawing/2014/main" id="{207B0C91-C4F5-76EA-B98C-0AE625D2BD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5698" y="153365"/>
            <a:ext cx="1221339" cy="1221339"/>
          </a:xfrm>
          <a:prstGeom prst="rect">
            <a:avLst/>
          </a:prstGeom>
        </p:spPr>
      </p:pic>
      <p:pic>
        <p:nvPicPr>
          <p:cNvPr id="11" name="Picture 10" descr="A blue circle with yellow text and a yellow and blue logo&#10;&#10;Description automatically generated">
            <a:extLst>
              <a:ext uri="{FF2B5EF4-FFF2-40B4-BE49-F238E27FC236}">
                <a16:creationId xmlns:a16="http://schemas.microsoft.com/office/drawing/2014/main" id="{43B9C683-5C03-0CFE-A8B4-494D2486F5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78551" y="122531"/>
            <a:ext cx="1221339" cy="1221339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A757F920-B35F-01D2-7391-2313C19E9FBF}"/>
              </a:ext>
            </a:extLst>
          </p:cNvPr>
          <p:cNvSpPr txBox="1">
            <a:spLocks/>
          </p:cNvSpPr>
          <p:nvPr/>
        </p:nvSpPr>
        <p:spPr>
          <a:xfrm>
            <a:off x="0" y="6478686"/>
            <a:ext cx="629629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2000" b="1" dirty="0">
                <a:solidFill>
                  <a:schemeClr val="bg1"/>
                </a:solidFill>
                <a:latin typeface="Seaford Display" pitchFamily="2" charset="0"/>
              </a:rPr>
              <a:t>FIELDS/RPW Consortium Meeting – February 28, 2024 </a:t>
            </a:r>
            <a:endParaRPr lang="en-US" sz="20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pic>
        <p:nvPicPr>
          <p:cNvPr id="14" name="Picture 13" descr="A graph of a waveform&#10;&#10;Description automatically generated with medium confidence">
            <a:extLst>
              <a:ext uri="{FF2B5EF4-FFF2-40B4-BE49-F238E27FC236}">
                <a16:creationId xmlns:a16="http://schemas.microsoft.com/office/drawing/2014/main" id="{A12964FD-D69E-8B58-01E3-9DA3172C2E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66926" y="1627236"/>
            <a:ext cx="5857543" cy="2274283"/>
          </a:xfrm>
          <a:prstGeom prst="rect">
            <a:avLst/>
          </a:prstGeom>
        </p:spPr>
      </p:pic>
      <p:pic>
        <p:nvPicPr>
          <p:cNvPr id="9" name="Picture 8" descr="A graph showing a number of different colored lines&#10;&#10;Description automatically generated">
            <a:extLst>
              <a:ext uri="{FF2B5EF4-FFF2-40B4-BE49-F238E27FC236}">
                <a16:creationId xmlns:a16="http://schemas.microsoft.com/office/drawing/2014/main" id="{F037A140-2919-C711-B3C2-80F2E48915E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778" y="3920433"/>
            <a:ext cx="8557708" cy="2373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6206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FACB5AD-63AB-E668-0D13-61B59B9AC9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5033A6FA-F661-0ADD-F665-5AD0BB7A9F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99951FAF-512F-2A01-C490-A2F725E40B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01C9DF63-181C-5949-92C1-A4143B0BAA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0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30317D1F-17F8-4FBD-CD11-E23F5C1866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7" y="-5307778"/>
            <a:ext cx="1576446" cy="12192002"/>
          </a:xfrm>
          <a:prstGeom prst="rect">
            <a:avLst/>
          </a:prstGeom>
          <a:gradFill>
            <a:gsLst>
              <a:gs pos="23000">
                <a:schemeClr val="accent1">
                  <a:alpha val="0"/>
                </a:schemeClr>
              </a:gs>
              <a:gs pos="99000">
                <a:srgbClr val="000000">
                  <a:alpha val="74000"/>
                </a:srgb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48619DF-5362-F96F-BC79-1138FFA365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835" y="414338"/>
            <a:ext cx="6372656" cy="96148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l"/>
            <a:r>
              <a:rPr lang="en-US" sz="54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  <a:t>Modeling: </a:t>
            </a:r>
            <a:br>
              <a:rPr lang="en-US" sz="40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</a:br>
            <a:r>
              <a:rPr lang="en-US" sz="40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  <a:t>Methods</a:t>
            </a:r>
            <a:endParaRPr lang="en-US" sz="4000" b="1" kern="12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30BE636-D221-4D89-2924-BC15877048F5}"/>
              </a:ext>
            </a:extLst>
          </p:cNvPr>
          <p:cNvSpPr/>
          <p:nvPr/>
        </p:nvSpPr>
        <p:spPr>
          <a:xfrm>
            <a:off x="0" y="6453051"/>
            <a:ext cx="12192000" cy="404949"/>
          </a:xfrm>
          <a:prstGeom prst="rect">
            <a:avLst/>
          </a:prstGeom>
          <a:solidFill>
            <a:srgbClr val="1D2F5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Subtitle 2">
            <a:extLst>
              <a:ext uri="{FF2B5EF4-FFF2-40B4-BE49-F238E27FC236}">
                <a16:creationId xmlns:a16="http://schemas.microsoft.com/office/drawing/2014/main" id="{8257F6B2-401B-E117-952F-7AAD4466E17A}"/>
              </a:ext>
            </a:extLst>
          </p:cNvPr>
          <p:cNvSpPr txBox="1">
            <a:spLocks/>
          </p:cNvSpPr>
          <p:nvPr/>
        </p:nvSpPr>
        <p:spPr>
          <a:xfrm>
            <a:off x="9339943" y="6478686"/>
            <a:ext cx="285205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1960" b="1" dirty="0">
                <a:solidFill>
                  <a:schemeClr val="bg1"/>
                </a:solidFill>
                <a:latin typeface="Seaford Display" pitchFamily="2" charset="0"/>
              </a:rPr>
              <a:t>tamarervin@berkeley.edu</a:t>
            </a:r>
            <a:endParaRPr lang="en-US" sz="19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10EE6DB-CCEF-8628-A416-4E0A93E541AA}"/>
              </a:ext>
            </a:extLst>
          </p:cNvPr>
          <p:cNvSpPr txBox="1">
            <a:spLocks/>
          </p:cNvSpPr>
          <p:nvPr/>
        </p:nvSpPr>
        <p:spPr>
          <a:xfrm>
            <a:off x="164745" y="1767423"/>
            <a:ext cx="6131552" cy="47112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l">
              <a:buFont typeface="Courier New" panose="02070309020205020404" pitchFamily="49" charset="0"/>
              <a:buChar char="o"/>
            </a:pPr>
            <a:r>
              <a:rPr lang="en-US" sz="2600" b="1" dirty="0">
                <a:latin typeface="Seaford Display" pitchFamily="2" charset="0"/>
              </a:rPr>
              <a:t>MHD: Predictive Science Inc. MAS model [Riley et al. (2021]</a:t>
            </a:r>
          </a:p>
          <a:p>
            <a:pPr marL="914400" lvl="1" indent="-457200">
              <a:buFont typeface="Wingdings" pitchFamily="2" charset="2"/>
              <a:buChar char="§"/>
            </a:pP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Seaford Display" pitchFamily="2" charset="0"/>
              </a:rPr>
              <a:t>low integrates the time-dependent thermodynamic MHD equations over a non-uniform 3D grid</a:t>
            </a:r>
          </a:p>
          <a:p>
            <a:pPr marL="457200" indent="-457200" algn="l">
              <a:buFont typeface="Courier New" panose="02070309020205020404" pitchFamily="49" charset="0"/>
              <a:buChar char="o"/>
            </a:pPr>
            <a:r>
              <a:rPr lang="en-US" sz="2600" b="1" dirty="0">
                <a:latin typeface="Seaford Display" pitchFamily="2" charset="0"/>
              </a:rPr>
              <a:t>PFSS: assume magnetostatic corona &amp; solve Laplace equation</a:t>
            </a:r>
          </a:p>
          <a:p>
            <a:pPr marL="914400" lvl="1" indent="-457200">
              <a:buFont typeface="Wingdings" pitchFamily="2" charset="2"/>
              <a:buChar char="§"/>
            </a:pP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Seaford Display" pitchFamily="2" charset="0"/>
              </a:rPr>
              <a:t>ballistically propagate spacecraft trajectory to source surface to trace field lines</a:t>
            </a:r>
          </a:p>
          <a:p>
            <a:pPr lvl="1"/>
            <a:endParaRPr lang="en-US" sz="2600" dirty="0">
              <a:solidFill>
                <a:schemeClr val="tx1">
                  <a:lumMod val="75000"/>
                  <a:lumOff val="25000"/>
                </a:schemeClr>
              </a:solidFill>
              <a:latin typeface="Seaford Display" pitchFamily="2" charset="0"/>
            </a:endParaRPr>
          </a:p>
          <a:p>
            <a:pPr algn="l"/>
            <a:endParaRPr lang="en-US" sz="2600" b="1" dirty="0">
              <a:latin typeface="Seaford Display" pitchFamily="2" charset="0"/>
            </a:endParaRPr>
          </a:p>
        </p:txBody>
      </p:sp>
      <p:pic>
        <p:nvPicPr>
          <p:cNvPr id="8" name="Picture 7" descr="A logo with a satellite in the background&#10;&#10;Description automatically generated">
            <a:extLst>
              <a:ext uri="{FF2B5EF4-FFF2-40B4-BE49-F238E27FC236}">
                <a16:creationId xmlns:a16="http://schemas.microsoft.com/office/drawing/2014/main" id="{4D495930-288A-5028-A505-31A009CA66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5698" y="153365"/>
            <a:ext cx="1221339" cy="1221339"/>
          </a:xfrm>
          <a:prstGeom prst="rect">
            <a:avLst/>
          </a:prstGeom>
        </p:spPr>
      </p:pic>
      <p:pic>
        <p:nvPicPr>
          <p:cNvPr id="14" name="Picture 13" descr="A blue circle with yellow text and a yellow and blue logo&#10;&#10;Description automatically generated">
            <a:extLst>
              <a:ext uri="{FF2B5EF4-FFF2-40B4-BE49-F238E27FC236}">
                <a16:creationId xmlns:a16="http://schemas.microsoft.com/office/drawing/2014/main" id="{8E6F5F68-E158-22CD-D866-10E93F830E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78551" y="122531"/>
            <a:ext cx="1221339" cy="1221339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741A74F1-5AC2-032C-A6BC-F8994973922F}"/>
              </a:ext>
            </a:extLst>
          </p:cNvPr>
          <p:cNvSpPr txBox="1">
            <a:spLocks/>
          </p:cNvSpPr>
          <p:nvPr/>
        </p:nvSpPr>
        <p:spPr>
          <a:xfrm>
            <a:off x="0" y="6478686"/>
            <a:ext cx="629629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2000" b="1" dirty="0">
                <a:solidFill>
                  <a:schemeClr val="bg1"/>
                </a:solidFill>
                <a:latin typeface="Seaford Display" pitchFamily="2" charset="0"/>
              </a:rPr>
              <a:t>FIELDS/RPW Consortium Meeting – February 28, 2024 </a:t>
            </a:r>
            <a:endParaRPr lang="en-US" sz="20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45C87E8-5C6B-4C37-6159-B8B1773857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83994" y="1606575"/>
            <a:ext cx="5162286" cy="4655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0504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3A8546A-F4A1-3576-8D35-2FD0036FB7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5CA81BF5-2F7F-190D-666F-94CA910AD7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829FF2C7-4351-6795-403F-7C0DD925D1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D7B86FC1-49A2-22FD-00AB-E3F6C38F9D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0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10672C2E-9118-EED4-4E33-DB186B5E30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7" y="-5307778"/>
            <a:ext cx="1576446" cy="12192002"/>
          </a:xfrm>
          <a:prstGeom prst="rect">
            <a:avLst/>
          </a:prstGeom>
          <a:gradFill>
            <a:gsLst>
              <a:gs pos="23000">
                <a:schemeClr val="accent1">
                  <a:alpha val="0"/>
                </a:schemeClr>
              </a:gs>
              <a:gs pos="99000">
                <a:srgbClr val="000000">
                  <a:alpha val="74000"/>
                </a:srgb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D9695A4-5AB3-1D09-B392-C552282065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835" y="414338"/>
            <a:ext cx="6372656" cy="96148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l"/>
            <a:r>
              <a:rPr lang="en-US" sz="54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  <a:t>Modeling: </a:t>
            </a:r>
            <a:br>
              <a:rPr lang="en-US" sz="40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</a:br>
            <a:r>
              <a:rPr lang="en-US" sz="4000" b="1" dirty="0">
                <a:solidFill>
                  <a:schemeClr val="bg1"/>
                </a:solidFill>
                <a:latin typeface="Seaford Display" pitchFamily="2" charset="0"/>
              </a:rPr>
              <a:t>Results</a:t>
            </a:r>
            <a:endParaRPr lang="en-US" sz="4000" b="1" kern="12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247251E-6BB1-EFC0-EC93-234BFAE62828}"/>
              </a:ext>
            </a:extLst>
          </p:cNvPr>
          <p:cNvSpPr/>
          <p:nvPr/>
        </p:nvSpPr>
        <p:spPr>
          <a:xfrm>
            <a:off x="0" y="6453051"/>
            <a:ext cx="12192000" cy="404949"/>
          </a:xfrm>
          <a:prstGeom prst="rect">
            <a:avLst/>
          </a:prstGeom>
          <a:solidFill>
            <a:srgbClr val="1D2F5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Subtitle 2">
            <a:extLst>
              <a:ext uri="{FF2B5EF4-FFF2-40B4-BE49-F238E27FC236}">
                <a16:creationId xmlns:a16="http://schemas.microsoft.com/office/drawing/2014/main" id="{38C8FCBB-CCFF-4F43-5D65-452FE3569850}"/>
              </a:ext>
            </a:extLst>
          </p:cNvPr>
          <p:cNvSpPr txBox="1">
            <a:spLocks/>
          </p:cNvSpPr>
          <p:nvPr/>
        </p:nvSpPr>
        <p:spPr>
          <a:xfrm>
            <a:off x="9339943" y="6478686"/>
            <a:ext cx="285205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1960" b="1" dirty="0">
                <a:solidFill>
                  <a:schemeClr val="bg1"/>
                </a:solidFill>
                <a:latin typeface="Seaford Display" pitchFamily="2" charset="0"/>
              </a:rPr>
              <a:t>tamarervin@berkeley.edu</a:t>
            </a:r>
            <a:endParaRPr lang="en-US" sz="1900" dirty="0">
              <a:solidFill>
                <a:schemeClr val="bg1"/>
              </a:solidFill>
              <a:latin typeface="Seaford Display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itle 1">
                <a:extLst>
                  <a:ext uri="{FF2B5EF4-FFF2-40B4-BE49-F238E27FC236}">
                    <a16:creationId xmlns:a16="http://schemas.microsoft.com/office/drawing/2014/main" id="{EB096900-B428-96AC-9DB7-BA5B75F8BBD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0810" y="1790156"/>
                <a:ext cx="4106523" cy="3483442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457200" indent="-457200" algn="l">
                  <a:buFont typeface="Courier New" panose="02070309020205020404" pitchFamily="49" charset="0"/>
                  <a:buChar char="o"/>
                </a:pPr>
                <a:r>
                  <a:rPr lang="en-US" sz="2600" b="1" dirty="0">
                    <a:latin typeface="Seaford Display" pitchFamily="2" charset="0"/>
                  </a:rPr>
                  <a:t>SA stream </a:t>
                </a:r>
                <a14:m>
                  <m:oMath xmlns:m="http://schemas.openxmlformats.org/officeDocument/2006/math">
                    <m:r>
                      <a:rPr lang="en-US" sz="2600" b="1" i="1" smtClean="0">
                        <a:latin typeface="Cambria Math" panose="02040503050406030204" pitchFamily="18" charset="0"/>
                      </a:rPr>
                      <m:t>→</m:t>
                    </m:r>
                    <m:r>
                      <a:rPr lang="en-US" sz="2600" b="1" i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600" b="1" dirty="0">
                    <a:latin typeface="Seaford Display" pitchFamily="2" charset="0"/>
                  </a:rPr>
                  <a:t>AR plasma</a:t>
                </a:r>
              </a:p>
              <a:p>
                <a:pPr marL="457200" indent="-457200" algn="l">
                  <a:buFont typeface="Courier New" panose="02070309020205020404" pitchFamily="49" charset="0"/>
                  <a:buChar char="o"/>
                </a:pPr>
                <a:r>
                  <a:rPr lang="en-US" sz="2600" b="1" dirty="0">
                    <a:latin typeface="Seaford Display" pitchFamily="2" charset="0"/>
                  </a:rPr>
                  <a:t>FSW stream </a:t>
                </a:r>
                <a14:m>
                  <m:oMath xmlns:m="http://schemas.openxmlformats.org/officeDocument/2006/math">
                    <m:r>
                      <a:rPr lang="en-US" sz="2600" b="1" i="1" smtClean="0">
                        <a:latin typeface="Cambria Math" panose="02040503050406030204" pitchFamily="18" charset="0"/>
                      </a:rPr>
                      <m:t>→ </m:t>
                    </m:r>
                  </m:oMath>
                </a14:m>
                <a:r>
                  <a:rPr lang="en-US" sz="2600" b="1" dirty="0">
                    <a:latin typeface="Seaford Display" pitchFamily="2" charset="0"/>
                  </a:rPr>
                  <a:t>CH plasma</a:t>
                </a:r>
              </a:p>
              <a:p>
                <a:pPr marL="457200" indent="-457200" algn="l">
                  <a:buFont typeface="Courier New" panose="02070309020205020404" pitchFamily="49" charset="0"/>
                  <a:buChar char="o"/>
                </a:pPr>
                <a:r>
                  <a:rPr lang="en-US" sz="2600" b="1" dirty="0">
                    <a:latin typeface="Seaford Display" pitchFamily="2" charset="0"/>
                  </a:rPr>
                  <a:t>sample properties of the plasma at location of estimated footpoints</a:t>
                </a:r>
              </a:p>
            </p:txBody>
          </p:sp>
        </mc:Choice>
        <mc:Fallback xmlns="">
          <p:sp>
            <p:nvSpPr>
              <p:cNvPr id="13" name="Title 1">
                <a:extLst>
                  <a:ext uri="{FF2B5EF4-FFF2-40B4-BE49-F238E27FC236}">
                    <a16:creationId xmlns:a16="http://schemas.microsoft.com/office/drawing/2014/main" id="{EB096900-B428-96AC-9DB7-BA5B75F8BB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810" y="1790156"/>
                <a:ext cx="4106523" cy="3483442"/>
              </a:xfrm>
              <a:prstGeom prst="rect">
                <a:avLst/>
              </a:prstGeom>
              <a:blipFill>
                <a:blip r:embed="rId3"/>
                <a:stretch>
                  <a:fillRect l="-2469" r="-6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 descr="A logo with a satellite in the background&#10;&#10;Description automatically generated">
            <a:extLst>
              <a:ext uri="{FF2B5EF4-FFF2-40B4-BE49-F238E27FC236}">
                <a16:creationId xmlns:a16="http://schemas.microsoft.com/office/drawing/2014/main" id="{C6045393-4C4D-261C-0847-3F282EF9EC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95698" y="153365"/>
            <a:ext cx="1221339" cy="1221339"/>
          </a:xfrm>
          <a:prstGeom prst="rect">
            <a:avLst/>
          </a:prstGeom>
        </p:spPr>
      </p:pic>
      <p:pic>
        <p:nvPicPr>
          <p:cNvPr id="14" name="Picture 13" descr="A blue circle with yellow text and a yellow and blue logo&#10;&#10;Description automatically generated">
            <a:extLst>
              <a:ext uri="{FF2B5EF4-FFF2-40B4-BE49-F238E27FC236}">
                <a16:creationId xmlns:a16="http://schemas.microsoft.com/office/drawing/2014/main" id="{04B0FFDF-E1B5-65BD-D305-50CAB5210C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78551" y="122531"/>
            <a:ext cx="1221339" cy="1221339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80DA64F9-AE37-007E-21E3-161C3A5B48CC}"/>
              </a:ext>
            </a:extLst>
          </p:cNvPr>
          <p:cNvSpPr txBox="1">
            <a:spLocks/>
          </p:cNvSpPr>
          <p:nvPr/>
        </p:nvSpPr>
        <p:spPr>
          <a:xfrm>
            <a:off x="0" y="6478686"/>
            <a:ext cx="629629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2000" b="1" dirty="0">
                <a:solidFill>
                  <a:schemeClr val="bg1"/>
                </a:solidFill>
                <a:latin typeface="Seaford Display" pitchFamily="2" charset="0"/>
              </a:rPr>
              <a:t>FIELDS/RPW Consortium Meeting – February 28, 2024 </a:t>
            </a:r>
            <a:endParaRPr lang="en-US" sz="20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FF97AE2-A2AC-A258-3F35-3C6E491779AB}"/>
              </a:ext>
            </a:extLst>
          </p:cNvPr>
          <p:cNvSpPr txBox="1"/>
          <p:nvPr/>
        </p:nvSpPr>
        <p:spPr>
          <a:xfrm>
            <a:off x="1489753" y="280484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9" name="Picture 8" descr="A close-up of a map&#10;&#10;Description automatically generated">
            <a:extLst>
              <a:ext uri="{FF2B5EF4-FFF2-40B4-BE49-F238E27FC236}">
                <a16:creationId xmlns:a16="http://schemas.microsoft.com/office/drawing/2014/main" id="{CF32AC66-9B4D-6614-C3A1-87452796BC9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88143" y="2190342"/>
            <a:ext cx="7772400" cy="4030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4746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E1B7BC2-8D5A-C04F-BAA8-9E2A8B58F5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3C14C80F-21F8-4438-9B85-5E88340ED5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5B36BD50-DAED-3E29-3CE3-98A1F6B3CA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F3D6FD89-8E87-9672-9C1E-5F456ABCC8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0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13E68AEE-AFC3-396A-58D1-AB5A7AAB7D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7" y="-5307778"/>
            <a:ext cx="1576446" cy="12192002"/>
          </a:xfrm>
          <a:prstGeom prst="rect">
            <a:avLst/>
          </a:prstGeom>
          <a:gradFill>
            <a:gsLst>
              <a:gs pos="23000">
                <a:schemeClr val="accent1">
                  <a:alpha val="0"/>
                </a:schemeClr>
              </a:gs>
              <a:gs pos="99000">
                <a:srgbClr val="000000">
                  <a:alpha val="74000"/>
                </a:srgb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61FD3AC-46FA-BAB1-92EC-5373EC8A69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835" y="414338"/>
            <a:ext cx="6372656" cy="96148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l"/>
            <a:r>
              <a:rPr lang="en-US" sz="54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  <a:t>Modeling: </a:t>
            </a:r>
            <a:br>
              <a:rPr lang="en-US" sz="40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</a:br>
            <a:r>
              <a:rPr lang="en-US" sz="4000" b="1" dirty="0">
                <a:solidFill>
                  <a:schemeClr val="bg1"/>
                </a:solidFill>
                <a:latin typeface="Seaford Display" pitchFamily="2" charset="0"/>
              </a:rPr>
              <a:t>Results</a:t>
            </a:r>
            <a:endParaRPr lang="en-US" sz="4000" b="1" kern="12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C74C0AE3-04DB-D000-E91F-5A4D14DE3F96}"/>
              </a:ext>
            </a:extLst>
          </p:cNvPr>
          <p:cNvSpPr/>
          <p:nvPr/>
        </p:nvSpPr>
        <p:spPr>
          <a:xfrm>
            <a:off x="0" y="6453051"/>
            <a:ext cx="12192000" cy="404949"/>
          </a:xfrm>
          <a:prstGeom prst="rect">
            <a:avLst/>
          </a:prstGeom>
          <a:solidFill>
            <a:srgbClr val="1D2F5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Subtitle 2">
            <a:extLst>
              <a:ext uri="{FF2B5EF4-FFF2-40B4-BE49-F238E27FC236}">
                <a16:creationId xmlns:a16="http://schemas.microsoft.com/office/drawing/2014/main" id="{CC4F4987-5C05-9201-BF86-A72CFEE33D86}"/>
              </a:ext>
            </a:extLst>
          </p:cNvPr>
          <p:cNvSpPr txBox="1">
            <a:spLocks/>
          </p:cNvSpPr>
          <p:nvPr/>
        </p:nvSpPr>
        <p:spPr>
          <a:xfrm>
            <a:off x="9339943" y="6478686"/>
            <a:ext cx="285205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1960" b="1" dirty="0">
                <a:solidFill>
                  <a:schemeClr val="bg1"/>
                </a:solidFill>
                <a:latin typeface="Seaford Display" pitchFamily="2" charset="0"/>
              </a:rPr>
              <a:t>tamarervin@berkeley.edu</a:t>
            </a:r>
            <a:endParaRPr lang="en-US" sz="1900" dirty="0">
              <a:solidFill>
                <a:schemeClr val="bg1"/>
              </a:solidFill>
              <a:latin typeface="Seaford Display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itle 1">
                <a:extLst>
                  <a:ext uri="{FF2B5EF4-FFF2-40B4-BE49-F238E27FC236}">
                    <a16:creationId xmlns:a16="http://schemas.microsoft.com/office/drawing/2014/main" id="{FD845562-0DED-4FE5-64CE-783382EA6FC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51221" y="1687095"/>
                <a:ext cx="5593853" cy="3483442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457200" indent="-457200" algn="l">
                  <a:buFont typeface="Courier New" panose="02070309020205020404" pitchFamily="49" charset="0"/>
                  <a:buChar char="o"/>
                </a:pPr>
                <a:r>
                  <a:rPr lang="en-US" sz="2600" b="1" dirty="0">
                    <a:latin typeface="Seaford Display" pitchFamily="2" charset="0"/>
                  </a:rPr>
                  <a:t>SA stream </a:t>
                </a:r>
                <a14:m>
                  <m:oMath xmlns:m="http://schemas.openxmlformats.org/officeDocument/2006/math">
                    <m:r>
                      <a:rPr lang="en-US" sz="2600" b="1" i="1" smtClean="0">
                        <a:latin typeface="Cambria Math" panose="02040503050406030204" pitchFamily="18" charset="0"/>
                      </a:rPr>
                      <m:t>→</m:t>
                    </m:r>
                    <m:r>
                      <a:rPr lang="en-US" sz="2600" b="1" i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600" b="1" dirty="0">
                    <a:latin typeface="Seaford Display" pitchFamily="2" charset="0"/>
                  </a:rPr>
                  <a:t>AR plasma</a:t>
                </a:r>
              </a:p>
              <a:p>
                <a:pPr marL="914400" lvl="1" indent="-457200">
                  <a:buFont typeface="Wingdings" pitchFamily="2" charset="2"/>
                  <a:buChar char="§"/>
                </a:pPr>
                <a:r>
                  <a:rPr lang="en-US" sz="2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eaford Display" pitchFamily="2" charset="0"/>
                  </a:rPr>
                  <a:t>high footpoint field strength </a:t>
                </a:r>
                <a14:m>
                  <m:oMath xmlns:m="http://schemas.openxmlformats.org/officeDocument/2006/math">
                    <m:r>
                      <a:rPr lang="en-US" sz="2600" b="0" i="1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sz="26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6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sz="26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2600" b="0" i="1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2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aford Display" pitchFamily="2" charset="0"/>
                </a:endParaRPr>
              </a:p>
              <a:p>
                <a:pPr marL="914400" lvl="1" indent="-457200">
                  <a:buFont typeface="Wingdings" pitchFamily="2" charset="2"/>
                  <a:buChar char="§"/>
                </a:pPr>
                <a:r>
                  <a:rPr lang="en-US" sz="2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eaford Display" pitchFamily="2" charset="0"/>
                  </a:rPr>
                  <a:t>high relative brightness </a:t>
                </a:r>
                <a14:m>
                  <m:oMath xmlns:m="http://schemas.openxmlformats.org/officeDocument/2006/math">
                    <m:r>
                      <a:rPr lang="en-US" sz="2600" b="0" i="1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sz="26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6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sz="26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2600" b="0" i="1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2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aford Display" pitchFamily="2" charset="0"/>
                </a:endParaRPr>
              </a:p>
              <a:p>
                <a:pPr marL="914400" lvl="1" indent="-457200">
                  <a:buFont typeface="Wingdings" pitchFamily="2" charset="2"/>
                  <a:buChar char="§"/>
                </a:pPr>
                <a:r>
                  <a:rPr lang="en-US" sz="2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eaford Display" pitchFamily="2" charset="0"/>
                  </a:rPr>
                  <a:t>large expansion factor </a:t>
                </a:r>
                <a14:m>
                  <m:oMath xmlns:m="http://schemas.openxmlformats.org/officeDocument/2006/math">
                    <m:r>
                      <a:rPr lang="en-US" sz="2600" b="0" i="1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sz="26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6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a:rPr lang="en-US" sz="26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𝑠𝑠</m:t>
                        </m:r>
                      </m:sub>
                    </m:sSub>
                    <m:r>
                      <a:rPr lang="en-US" sz="2600" b="0" i="1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2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aford Display" pitchFamily="2" charset="0"/>
                </a:endParaRPr>
              </a:p>
              <a:p>
                <a:pPr marL="457200" indent="-457200" algn="l">
                  <a:buFont typeface="Courier New" panose="02070309020205020404" pitchFamily="49" charset="0"/>
                  <a:buChar char="o"/>
                </a:pPr>
                <a:r>
                  <a:rPr lang="en-US" sz="2600" b="1" dirty="0">
                    <a:latin typeface="Seaford Display" pitchFamily="2" charset="0"/>
                  </a:rPr>
                  <a:t>FSW stream </a:t>
                </a:r>
                <a14:m>
                  <m:oMath xmlns:m="http://schemas.openxmlformats.org/officeDocument/2006/math">
                    <m:r>
                      <a:rPr lang="en-US" sz="2600" b="1" i="1" smtClean="0">
                        <a:latin typeface="Cambria Math" panose="02040503050406030204" pitchFamily="18" charset="0"/>
                      </a:rPr>
                      <m:t>→ </m:t>
                    </m:r>
                  </m:oMath>
                </a14:m>
                <a:r>
                  <a:rPr lang="en-US" sz="2600" b="1" dirty="0">
                    <a:latin typeface="Seaford Display" pitchFamily="2" charset="0"/>
                  </a:rPr>
                  <a:t>CH plasma</a:t>
                </a:r>
              </a:p>
              <a:p>
                <a:pPr marL="914400" lvl="1" indent="-457200">
                  <a:buFont typeface="Wingdings" pitchFamily="2" charset="2"/>
                  <a:buChar char="§"/>
                </a:pPr>
                <a:r>
                  <a:rPr lang="en-US" sz="2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eaford Display" pitchFamily="2" charset="0"/>
                  </a:rPr>
                  <a:t>low footpoint field strength </a:t>
                </a:r>
                <a14:m>
                  <m:oMath xmlns:m="http://schemas.openxmlformats.org/officeDocument/2006/math">
                    <m:r>
                      <a:rPr lang="en-US" sz="2600" b="0" i="1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sz="26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6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sz="26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2600" b="0" i="1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2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aford Display" pitchFamily="2" charset="0"/>
                </a:endParaRPr>
              </a:p>
              <a:p>
                <a:pPr marL="914400" lvl="1" indent="-457200">
                  <a:buFont typeface="Wingdings" pitchFamily="2" charset="2"/>
                  <a:buChar char="§"/>
                </a:pPr>
                <a:r>
                  <a:rPr lang="en-US" sz="2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eaford Display" pitchFamily="2" charset="0"/>
                  </a:rPr>
                  <a:t>low relative brightness </a:t>
                </a:r>
                <a14:m>
                  <m:oMath xmlns:m="http://schemas.openxmlformats.org/officeDocument/2006/math">
                    <m:r>
                      <a:rPr lang="en-US" sz="2600" b="0" i="1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sz="26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6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sz="26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2600" b="0" i="1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2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aford Display" pitchFamily="2" charset="0"/>
                </a:endParaRPr>
              </a:p>
              <a:p>
                <a:pPr marL="914400" lvl="1" indent="-457200">
                  <a:buFont typeface="Wingdings" pitchFamily="2" charset="2"/>
                  <a:buChar char="§"/>
                </a:pPr>
                <a:r>
                  <a:rPr lang="en-US" sz="2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eaford Display" pitchFamily="2" charset="0"/>
                  </a:rPr>
                  <a:t>small expansion factor </a:t>
                </a:r>
                <a14:m>
                  <m:oMath xmlns:m="http://schemas.openxmlformats.org/officeDocument/2006/math">
                    <m:r>
                      <a:rPr lang="en-US" sz="2600" b="0" i="1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sz="26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6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a:rPr lang="en-US" sz="26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𝑠𝑠</m:t>
                        </m:r>
                      </m:sub>
                    </m:sSub>
                    <m:r>
                      <a:rPr lang="en-US" sz="2600" b="0" i="1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2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aford Display" pitchFamily="2" charset="0"/>
                </a:endParaRPr>
              </a:p>
            </p:txBody>
          </p:sp>
        </mc:Choice>
        <mc:Fallback xmlns="">
          <p:sp>
            <p:nvSpPr>
              <p:cNvPr id="13" name="Title 1">
                <a:extLst>
                  <a:ext uri="{FF2B5EF4-FFF2-40B4-BE49-F238E27FC236}">
                    <a16:creationId xmlns:a16="http://schemas.microsoft.com/office/drawing/2014/main" id="{FD845562-0DED-4FE5-64CE-783382EA6F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1221" y="1687095"/>
                <a:ext cx="5593853" cy="3483442"/>
              </a:xfrm>
              <a:prstGeom prst="rect">
                <a:avLst/>
              </a:prstGeom>
              <a:blipFill>
                <a:blip r:embed="rId3"/>
                <a:stretch>
                  <a:fillRect l="-1584" b="-3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 descr="A logo with a satellite in the background&#10;&#10;Description automatically generated">
            <a:extLst>
              <a:ext uri="{FF2B5EF4-FFF2-40B4-BE49-F238E27FC236}">
                <a16:creationId xmlns:a16="http://schemas.microsoft.com/office/drawing/2014/main" id="{3FB5B71A-ACCB-9518-B656-3319089763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95698" y="153365"/>
            <a:ext cx="1221339" cy="1221339"/>
          </a:xfrm>
          <a:prstGeom prst="rect">
            <a:avLst/>
          </a:prstGeom>
        </p:spPr>
      </p:pic>
      <p:pic>
        <p:nvPicPr>
          <p:cNvPr id="14" name="Picture 13" descr="A blue circle with yellow text and a yellow and blue logo&#10;&#10;Description automatically generated">
            <a:extLst>
              <a:ext uri="{FF2B5EF4-FFF2-40B4-BE49-F238E27FC236}">
                <a16:creationId xmlns:a16="http://schemas.microsoft.com/office/drawing/2014/main" id="{B790F3E1-A232-C34D-1EE3-59887D02FE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78551" y="122531"/>
            <a:ext cx="1221339" cy="1221339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EC804F01-8B89-B3E9-EB75-B1B225DA00A5}"/>
              </a:ext>
            </a:extLst>
          </p:cNvPr>
          <p:cNvSpPr txBox="1">
            <a:spLocks/>
          </p:cNvSpPr>
          <p:nvPr/>
        </p:nvSpPr>
        <p:spPr>
          <a:xfrm>
            <a:off x="0" y="6478686"/>
            <a:ext cx="629629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2000" b="1" dirty="0">
                <a:solidFill>
                  <a:schemeClr val="bg1"/>
                </a:solidFill>
                <a:latin typeface="Seaford Display" pitchFamily="2" charset="0"/>
              </a:rPr>
              <a:t>FIELDS/RPW Consortium Meeting – February 28, 2024 </a:t>
            </a:r>
            <a:endParaRPr lang="en-US" sz="20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0585A0A-8C8D-0D02-FBE1-19206EE88E80}"/>
              </a:ext>
            </a:extLst>
          </p:cNvPr>
          <p:cNvSpPr txBox="1"/>
          <p:nvPr/>
        </p:nvSpPr>
        <p:spPr>
          <a:xfrm>
            <a:off x="1489753" y="280484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DB2D76C-AE5F-7D40-658B-AD508BBD86B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8597" b="10989"/>
          <a:stretch/>
        </p:blipFill>
        <p:spPr>
          <a:xfrm>
            <a:off x="648626" y="5196172"/>
            <a:ext cx="4861800" cy="855854"/>
          </a:xfrm>
          <a:prstGeom prst="rect">
            <a:avLst/>
          </a:prstGeom>
        </p:spPr>
      </p:pic>
      <p:pic>
        <p:nvPicPr>
          <p:cNvPr id="7" name="Picture 6" descr="A graph of different colored lines&#10;&#10;Description automatically generated">
            <a:extLst>
              <a:ext uri="{FF2B5EF4-FFF2-40B4-BE49-F238E27FC236}">
                <a16:creationId xmlns:a16="http://schemas.microsoft.com/office/drawing/2014/main" id="{34C08AC4-1A50-5BCF-6CA9-869297FA526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81156" y="1591980"/>
            <a:ext cx="6246926" cy="4844554"/>
          </a:xfrm>
          <a:prstGeom prst="rect">
            <a:avLst/>
          </a:prstGeo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09FBF478-4668-64FB-E70F-1717275D6A8B}"/>
              </a:ext>
            </a:extLst>
          </p:cNvPr>
          <p:cNvCxnSpPr>
            <a:cxnSpLocks/>
          </p:cNvCxnSpPr>
          <p:nvPr/>
        </p:nvCxnSpPr>
        <p:spPr>
          <a:xfrm flipV="1">
            <a:off x="4962418" y="5003515"/>
            <a:ext cx="982656" cy="620584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07188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0BD2E1E-4472-FAE1-7115-4C5CFFE956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F8BC73B6-0D0F-FC22-FCF0-94789A4282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E2243C4C-895A-591A-A1EA-4072CD6389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6522683B-8D79-6A56-6E8B-6A710A7657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0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4CA733CF-B54A-5BBE-E94A-4F8FA4BAE2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7" y="-5307778"/>
            <a:ext cx="1576446" cy="12192002"/>
          </a:xfrm>
          <a:prstGeom prst="rect">
            <a:avLst/>
          </a:prstGeom>
          <a:gradFill>
            <a:gsLst>
              <a:gs pos="23000">
                <a:schemeClr val="accent1">
                  <a:alpha val="0"/>
                </a:schemeClr>
              </a:gs>
              <a:gs pos="99000">
                <a:srgbClr val="000000">
                  <a:alpha val="74000"/>
                </a:srgb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D318412-A738-B512-A8BD-5589C76673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835" y="442913"/>
            <a:ext cx="5834865" cy="932905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l"/>
            <a:r>
              <a:rPr lang="en-US" sz="54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  <a:t>Conclusions</a:t>
            </a:r>
            <a:endParaRPr lang="en-US" sz="5400" b="1" kern="12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D8BFBF8F-079A-F598-2290-FA091F48E7FC}"/>
              </a:ext>
            </a:extLst>
          </p:cNvPr>
          <p:cNvSpPr/>
          <p:nvPr/>
        </p:nvSpPr>
        <p:spPr>
          <a:xfrm>
            <a:off x="0" y="6453051"/>
            <a:ext cx="12192000" cy="404949"/>
          </a:xfrm>
          <a:prstGeom prst="rect">
            <a:avLst/>
          </a:prstGeom>
          <a:solidFill>
            <a:srgbClr val="1D2F5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Subtitle 2">
            <a:extLst>
              <a:ext uri="{FF2B5EF4-FFF2-40B4-BE49-F238E27FC236}">
                <a16:creationId xmlns:a16="http://schemas.microsoft.com/office/drawing/2014/main" id="{B4511949-8BAD-015E-327D-83349E81E201}"/>
              </a:ext>
            </a:extLst>
          </p:cNvPr>
          <p:cNvSpPr txBox="1">
            <a:spLocks/>
          </p:cNvSpPr>
          <p:nvPr/>
        </p:nvSpPr>
        <p:spPr>
          <a:xfrm>
            <a:off x="9339943" y="6478686"/>
            <a:ext cx="285205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1960" b="1" dirty="0">
                <a:solidFill>
                  <a:schemeClr val="bg1"/>
                </a:solidFill>
                <a:latin typeface="Seaford Display" pitchFamily="2" charset="0"/>
              </a:rPr>
              <a:t>tamarervin@berkeley.edu</a:t>
            </a:r>
            <a:endParaRPr lang="en-US" sz="19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F4FBCF8-7135-BF2C-9931-CF261B3BBF38}"/>
              </a:ext>
            </a:extLst>
          </p:cNvPr>
          <p:cNvSpPr txBox="1">
            <a:spLocks/>
          </p:cNvSpPr>
          <p:nvPr/>
        </p:nvSpPr>
        <p:spPr>
          <a:xfrm>
            <a:off x="171836" y="1937908"/>
            <a:ext cx="6124462" cy="27538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85750" indent="-285750" algn="l">
              <a:buFont typeface="Courier New" panose="02070309020205020404" pitchFamily="49" charset="0"/>
              <a:buChar char="o"/>
            </a:pPr>
            <a:endParaRPr lang="en-US" sz="2800" dirty="0">
              <a:solidFill>
                <a:schemeClr val="tx1">
                  <a:lumMod val="65000"/>
                  <a:lumOff val="35000"/>
                </a:schemeClr>
              </a:solidFill>
              <a:latin typeface="Seaford Display" pitchFamily="2" charset="0"/>
            </a:endParaRPr>
          </a:p>
        </p:txBody>
      </p:sp>
      <p:pic>
        <p:nvPicPr>
          <p:cNvPr id="4" name="Picture 3" descr="A logo with a satellite in the background&#10;&#10;Description automatically generated">
            <a:extLst>
              <a:ext uri="{FF2B5EF4-FFF2-40B4-BE49-F238E27FC236}">
                <a16:creationId xmlns:a16="http://schemas.microsoft.com/office/drawing/2014/main" id="{0FDB78B5-1909-4073-E32E-07713F6EB9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5698" y="153365"/>
            <a:ext cx="1221339" cy="1221339"/>
          </a:xfrm>
          <a:prstGeom prst="rect">
            <a:avLst/>
          </a:prstGeom>
        </p:spPr>
      </p:pic>
      <p:pic>
        <p:nvPicPr>
          <p:cNvPr id="8" name="Picture 7" descr="A blue circle with yellow text and a yellow and blue logo&#10;&#10;Description automatically generated">
            <a:extLst>
              <a:ext uri="{FF2B5EF4-FFF2-40B4-BE49-F238E27FC236}">
                <a16:creationId xmlns:a16="http://schemas.microsoft.com/office/drawing/2014/main" id="{D6F5BB78-2936-984D-A219-073F5DFA0A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8551" y="122531"/>
            <a:ext cx="1221339" cy="122133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itle 1">
                <a:extLst>
                  <a:ext uri="{FF2B5EF4-FFF2-40B4-BE49-F238E27FC236}">
                    <a16:creationId xmlns:a16="http://schemas.microsoft.com/office/drawing/2014/main" id="{3D2E8AD8-901E-EB51-5008-88FB73D2D80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4693" y="1575953"/>
                <a:ext cx="11389622" cy="4765465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l"/>
                <a:r>
                  <a:rPr lang="en-US" sz="2800" b="1" dirty="0">
                    <a:solidFill>
                      <a:schemeClr val="tx1"/>
                    </a:solidFill>
                    <a:latin typeface="Seaford Display" pitchFamily="2" charset="0"/>
                  </a:rPr>
                  <a:t>1.) We identify an 18-hour sub-Alfvenic and near subsonic outflow observed by Parker with unique properties in comparison to typical solar wind.</a:t>
                </a:r>
              </a:p>
              <a:p>
                <a:pPr algn="l"/>
                <a:endParaRPr lang="en-US" sz="2800" b="1" dirty="0">
                  <a:solidFill>
                    <a:schemeClr val="tx1"/>
                  </a:solidFill>
                  <a:latin typeface="Seaford Display" pitchFamily="2" charset="0"/>
                </a:endParaRPr>
              </a:p>
              <a:p>
                <a:pPr algn="l"/>
                <a:r>
                  <a:rPr lang="en-US" sz="2800" b="1" dirty="0">
                    <a:solidFill>
                      <a:schemeClr val="tx1"/>
                    </a:solidFill>
                    <a:latin typeface="Seaford Display" pitchFamily="2" charset="0"/>
                  </a:rPr>
                  <a:t>2.) We fit the spectra of the Elsasser variables with a NI turbulence model [Zank et al. (2017)] and find that this stream is dominated by a slab component </a:t>
                </a:r>
                <a14:m>
                  <m:oMath xmlns:m="http://schemas.openxmlformats.org/officeDocument/2006/math">
                    <m:r>
                      <a:rPr lang="en-US" sz="2800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en-US" sz="28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𝒇</m:t>
                        </m:r>
                      </m:e>
                      <m:sup>
                        <m:r>
                          <a:rPr lang="en-US" sz="28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  <m:r>
                          <a:rPr lang="en-US" sz="2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a:rPr lang="en-US" sz="2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8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800" b="1" dirty="0">
                    <a:solidFill>
                      <a:schemeClr val="tx1"/>
                    </a:solidFill>
                    <a:latin typeface="Seaford Display" pitchFamily="2" charset="0"/>
                  </a:rPr>
                  <a:t> unlike the typical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𝒇</m:t>
                        </m:r>
                      </m:e>
                      <m:sup>
                        <m:r>
                          <a:rPr lang="en-US" sz="2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𝟓</m:t>
                        </m:r>
                        <m:r>
                          <a:rPr lang="en-US" sz="2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a:rPr lang="en-US" sz="2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en-US" sz="2800" b="1" dirty="0">
                    <a:solidFill>
                      <a:schemeClr val="tx1"/>
                    </a:solidFill>
                    <a:latin typeface="Seaford Display" pitchFamily="2" charset="0"/>
                  </a:rPr>
                  <a:t>power law.</a:t>
                </a:r>
              </a:p>
              <a:p>
                <a:pPr algn="l"/>
                <a:endParaRPr lang="en-US" sz="2800" b="1" dirty="0">
                  <a:solidFill>
                    <a:schemeClr val="tx1"/>
                  </a:solidFill>
                  <a:latin typeface="Seaford Display" pitchFamily="2" charset="0"/>
                </a:endParaRPr>
              </a:p>
              <a:p>
                <a:pPr algn="l"/>
                <a:r>
                  <a:rPr lang="en-US" sz="2800" b="1" dirty="0">
                    <a:solidFill>
                      <a:schemeClr val="tx1"/>
                    </a:solidFill>
                    <a:latin typeface="Seaford Display" pitchFamily="2" charset="0"/>
                  </a:rPr>
                  <a:t>3.) </a:t>
                </a:r>
                <a:r>
                  <a:rPr lang="en-US" sz="2800" b="1" dirty="0">
                    <a:latin typeface="Seaford Display" pitchFamily="2" charset="0"/>
                  </a:rPr>
                  <a:t>Multi-spacecraft observations</a:t>
                </a:r>
                <a:r>
                  <a:rPr lang="en-US" sz="2800" b="1" dirty="0">
                    <a:solidFill>
                      <a:schemeClr val="tx1"/>
                    </a:solidFill>
                    <a:latin typeface="Seaford Display" pitchFamily="2" charset="0"/>
                  </a:rPr>
                  <a:t> show the long lived, steady state nature of this outflow and that it is not related to the transient wake of a CME.</a:t>
                </a:r>
              </a:p>
              <a:p>
                <a:pPr algn="l"/>
                <a:endParaRPr lang="en-US" sz="2800" b="1" dirty="0">
                  <a:solidFill>
                    <a:schemeClr val="tx1"/>
                  </a:solidFill>
                  <a:latin typeface="Seaford Display" pitchFamily="2" charset="0"/>
                </a:endParaRPr>
              </a:p>
              <a:p>
                <a:pPr algn="l"/>
                <a:r>
                  <a:rPr lang="en-US" sz="2800" b="1" dirty="0">
                    <a:solidFill>
                      <a:schemeClr val="tx1"/>
                    </a:solidFill>
                    <a:latin typeface="Seaford Display" pitchFamily="2" charset="0"/>
                  </a:rPr>
                  <a:t>4.) With models, we determine that our SA stream outflow originates from a mid-latitude active region.</a:t>
                </a:r>
              </a:p>
            </p:txBody>
          </p:sp>
        </mc:Choice>
        <mc:Fallback xmlns="">
          <p:sp>
            <p:nvSpPr>
              <p:cNvPr id="6" name="Title 1">
                <a:extLst>
                  <a:ext uri="{FF2B5EF4-FFF2-40B4-BE49-F238E27FC236}">
                    <a16:creationId xmlns:a16="http://schemas.microsoft.com/office/drawing/2014/main" id="{3D2E8AD8-901E-EB51-5008-88FB73D2D8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693" y="1575953"/>
                <a:ext cx="11389622" cy="4765465"/>
              </a:xfrm>
              <a:prstGeom prst="rect">
                <a:avLst/>
              </a:prstGeom>
              <a:blipFill>
                <a:blip r:embed="rId4"/>
                <a:stretch>
                  <a:fillRect l="-1112" t="-1596" r="-1446" b="-29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ubtitle 2">
            <a:extLst>
              <a:ext uri="{FF2B5EF4-FFF2-40B4-BE49-F238E27FC236}">
                <a16:creationId xmlns:a16="http://schemas.microsoft.com/office/drawing/2014/main" id="{567A7E43-A6B9-8C40-847E-E3E64A74EA4C}"/>
              </a:ext>
            </a:extLst>
          </p:cNvPr>
          <p:cNvSpPr txBox="1">
            <a:spLocks/>
          </p:cNvSpPr>
          <p:nvPr/>
        </p:nvSpPr>
        <p:spPr>
          <a:xfrm>
            <a:off x="0" y="6478686"/>
            <a:ext cx="629629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2000" b="1" dirty="0">
                <a:solidFill>
                  <a:schemeClr val="bg1"/>
                </a:solidFill>
                <a:latin typeface="Seaford Display" pitchFamily="2" charset="0"/>
              </a:rPr>
              <a:t>FIELDS/RPW Consortium Meeting – February 28, 2024 </a:t>
            </a:r>
            <a:endParaRPr lang="en-US" sz="2000" dirty="0">
              <a:solidFill>
                <a:schemeClr val="bg1"/>
              </a:solidFill>
              <a:latin typeface="Seaford Display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53142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F68B3F68-107C-434F-AA38-110D5EA91B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AAD0DBB9-1A4B-4391-81D4-CB19F9AB91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0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063BBA22-50EA-4C4D-BE05-F1CE4E63A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7" y="-5307778"/>
            <a:ext cx="1576446" cy="12192002"/>
          </a:xfrm>
          <a:prstGeom prst="rect">
            <a:avLst/>
          </a:prstGeom>
          <a:gradFill>
            <a:gsLst>
              <a:gs pos="23000">
                <a:schemeClr val="accent1">
                  <a:alpha val="0"/>
                </a:schemeClr>
              </a:gs>
              <a:gs pos="99000">
                <a:srgbClr val="000000">
                  <a:alpha val="74000"/>
                </a:srgb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7413A6A-657D-3E40-689D-1B151705E3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835" y="442913"/>
            <a:ext cx="5834865" cy="932905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l"/>
            <a:r>
              <a:rPr lang="en-US" sz="54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  <a:t>Conclusions</a:t>
            </a:r>
            <a:endParaRPr lang="en-US" sz="5400" b="1" kern="12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25E5DF81-CD07-5F6E-4275-68A960C4A229}"/>
              </a:ext>
            </a:extLst>
          </p:cNvPr>
          <p:cNvSpPr/>
          <p:nvPr/>
        </p:nvSpPr>
        <p:spPr>
          <a:xfrm>
            <a:off x="0" y="6453051"/>
            <a:ext cx="12192000" cy="404949"/>
          </a:xfrm>
          <a:prstGeom prst="rect">
            <a:avLst/>
          </a:prstGeom>
          <a:solidFill>
            <a:srgbClr val="1D2F5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Subtitle 2">
            <a:extLst>
              <a:ext uri="{FF2B5EF4-FFF2-40B4-BE49-F238E27FC236}">
                <a16:creationId xmlns:a16="http://schemas.microsoft.com/office/drawing/2014/main" id="{7AB35F24-EA7F-746C-2387-704F082F9F22}"/>
              </a:ext>
            </a:extLst>
          </p:cNvPr>
          <p:cNvSpPr txBox="1">
            <a:spLocks/>
          </p:cNvSpPr>
          <p:nvPr/>
        </p:nvSpPr>
        <p:spPr>
          <a:xfrm>
            <a:off x="9339943" y="6478686"/>
            <a:ext cx="285205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1960" b="1" dirty="0">
                <a:solidFill>
                  <a:schemeClr val="bg1"/>
                </a:solidFill>
                <a:latin typeface="Seaford Display" pitchFamily="2" charset="0"/>
              </a:rPr>
              <a:t>tamarervin@berkeley.edu</a:t>
            </a:r>
            <a:endParaRPr lang="en-US" sz="19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48CCB9D-7954-AF1D-4B41-CAD11EE34420}"/>
              </a:ext>
            </a:extLst>
          </p:cNvPr>
          <p:cNvSpPr txBox="1">
            <a:spLocks/>
          </p:cNvSpPr>
          <p:nvPr/>
        </p:nvSpPr>
        <p:spPr>
          <a:xfrm>
            <a:off x="171836" y="1937908"/>
            <a:ext cx="6124462" cy="27538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85750" indent="-285750" algn="l">
              <a:buFont typeface="Courier New" panose="02070309020205020404" pitchFamily="49" charset="0"/>
              <a:buChar char="o"/>
            </a:pPr>
            <a:endParaRPr lang="en-US" sz="2800" dirty="0">
              <a:solidFill>
                <a:schemeClr val="tx1">
                  <a:lumMod val="65000"/>
                  <a:lumOff val="35000"/>
                </a:schemeClr>
              </a:solidFill>
              <a:latin typeface="Seaford Display" pitchFamily="2" charset="0"/>
            </a:endParaRPr>
          </a:p>
        </p:txBody>
      </p:sp>
      <p:pic>
        <p:nvPicPr>
          <p:cNvPr id="4" name="Picture 3" descr="A logo with a satellite in the background&#10;&#10;Description automatically generated">
            <a:extLst>
              <a:ext uri="{FF2B5EF4-FFF2-40B4-BE49-F238E27FC236}">
                <a16:creationId xmlns:a16="http://schemas.microsoft.com/office/drawing/2014/main" id="{B2652D85-6832-66DF-ADC4-56E918C9A3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5698" y="153365"/>
            <a:ext cx="1221339" cy="1221339"/>
          </a:xfrm>
          <a:prstGeom prst="rect">
            <a:avLst/>
          </a:prstGeom>
        </p:spPr>
      </p:pic>
      <p:pic>
        <p:nvPicPr>
          <p:cNvPr id="8" name="Picture 7" descr="A blue circle with yellow text and a yellow and blue logo&#10;&#10;Description automatically generated">
            <a:extLst>
              <a:ext uri="{FF2B5EF4-FFF2-40B4-BE49-F238E27FC236}">
                <a16:creationId xmlns:a16="http://schemas.microsoft.com/office/drawing/2014/main" id="{ADAE6A43-AFFC-3FEB-6A34-263071659F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8551" y="122531"/>
            <a:ext cx="1221339" cy="122133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10A6919-93F1-8F5C-BD4F-C16309B154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2578" y="1575953"/>
            <a:ext cx="5674729" cy="4854735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260B49D3-6F90-AB92-BE78-2B2199F613E5}"/>
              </a:ext>
            </a:extLst>
          </p:cNvPr>
          <p:cNvSpPr txBox="1">
            <a:spLocks/>
          </p:cNvSpPr>
          <p:nvPr/>
        </p:nvSpPr>
        <p:spPr>
          <a:xfrm>
            <a:off x="351221" y="1575953"/>
            <a:ext cx="5593853" cy="4765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600" b="1" dirty="0">
                <a:latin typeface="Seaford Display" pitchFamily="2" charset="0"/>
              </a:rPr>
              <a:t>1.) We identify an 18-hour sub-Alfvenic and near subsonic outflow observed by Parker with unique properties in comparison to typical solar wind.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Seaford Display" pitchFamily="2" charset="0"/>
              </a:rPr>
              <a:t>massive density depletion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Seaford Display" pitchFamily="2" charset="0"/>
              </a:rPr>
              <a:t> incredibly slow wind speeds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Seaford Display" pitchFamily="2" charset="0"/>
              </a:rPr>
              <a:t>depletion in the alpha-to-proton abundance(~0) 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Seaford Display" pitchFamily="2" charset="0"/>
              </a:rPr>
              <a:t>slow alpha-to-proton differential speeds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Seaford Display" pitchFamily="2" charset="0"/>
              </a:rPr>
              <a:t>magnetically dominated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91EC2A4F-6EA3-1083-C90F-018BD358BB61}"/>
              </a:ext>
            </a:extLst>
          </p:cNvPr>
          <p:cNvSpPr txBox="1">
            <a:spLocks/>
          </p:cNvSpPr>
          <p:nvPr/>
        </p:nvSpPr>
        <p:spPr>
          <a:xfrm>
            <a:off x="0" y="6478686"/>
            <a:ext cx="629629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2000" b="1" dirty="0">
                <a:solidFill>
                  <a:schemeClr val="bg1"/>
                </a:solidFill>
                <a:latin typeface="Seaford Display" pitchFamily="2" charset="0"/>
              </a:rPr>
              <a:t>FIELDS/RPW Consortium Meeting – February 28, 2024 </a:t>
            </a:r>
            <a:endParaRPr lang="en-US" sz="2000" dirty="0">
              <a:solidFill>
                <a:schemeClr val="bg1"/>
              </a:solidFill>
              <a:latin typeface="Seaford Display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0785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1842093-9E06-5417-EDDC-3C784EDF11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75E2FA23-0BDB-50C7-0A6B-B8AAC52943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E4F8F236-8A93-4E90-2F8E-02E214FEC8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DE56AEA9-71C2-6153-CDC7-C9E6D7D543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0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ECD6F97A-B749-1FD0-01EB-4C972D16A1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7" y="-5307778"/>
            <a:ext cx="1576446" cy="12192002"/>
          </a:xfrm>
          <a:prstGeom prst="rect">
            <a:avLst/>
          </a:prstGeom>
          <a:gradFill>
            <a:gsLst>
              <a:gs pos="23000">
                <a:schemeClr val="accent1">
                  <a:alpha val="0"/>
                </a:schemeClr>
              </a:gs>
              <a:gs pos="99000">
                <a:srgbClr val="000000">
                  <a:alpha val="74000"/>
                </a:srgb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C24B20-1AE9-BE01-8521-96D31BD0E5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835" y="442913"/>
            <a:ext cx="5834865" cy="932905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l"/>
            <a:r>
              <a:rPr lang="en-US" sz="54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  <a:t>Conclusions</a:t>
            </a:r>
            <a:endParaRPr lang="en-US" sz="5400" b="1" kern="12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AFB74894-4A54-480D-C08E-BEA4049AB4D1}"/>
              </a:ext>
            </a:extLst>
          </p:cNvPr>
          <p:cNvSpPr/>
          <p:nvPr/>
        </p:nvSpPr>
        <p:spPr>
          <a:xfrm>
            <a:off x="0" y="6453051"/>
            <a:ext cx="12192000" cy="404949"/>
          </a:xfrm>
          <a:prstGeom prst="rect">
            <a:avLst/>
          </a:prstGeom>
          <a:solidFill>
            <a:srgbClr val="1D2F5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Subtitle 2">
            <a:extLst>
              <a:ext uri="{FF2B5EF4-FFF2-40B4-BE49-F238E27FC236}">
                <a16:creationId xmlns:a16="http://schemas.microsoft.com/office/drawing/2014/main" id="{F7DA657F-F588-5212-2A15-F75A23310A90}"/>
              </a:ext>
            </a:extLst>
          </p:cNvPr>
          <p:cNvSpPr txBox="1">
            <a:spLocks/>
          </p:cNvSpPr>
          <p:nvPr/>
        </p:nvSpPr>
        <p:spPr>
          <a:xfrm>
            <a:off x="9339943" y="6478686"/>
            <a:ext cx="285205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1960" b="1" dirty="0">
                <a:solidFill>
                  <a:schemeClr val="bg1"/>
                </a:solidFill>
                <a:latin typeface="Seaford Display" pitchFamily="2" charset="0"/>
              </a:rPr>
              <a:t>tamarervin@berkeley.edu</a:t>
            </a:r>
            <a:endParaRPr lang="en-US" sz="19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B1D7D10-2269-73B6-7019-DB0BAB965D03}"/>
              </a:ext>
            </a:extLst>
          </p:cNvPr>
          <p:cNvSpPr txBox="1">
            <a:spLocks/>
          </p:cNvSpPr>
          <p:nvPr/>
        </p:nvSpPr>
        <p:spPr>
          <a:xfrm>
            <a:off x="171836" y="1937908"/>
            <a:ext cx="6124462" cy="27538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85750" indent="-285750" algn="l">
              <a:buFont typeface="Courier New" panose="02070309020205020404" pitchFamily="49" charset="0"/>
              <a:buChar char="o"/>
            </a:pPr>
            <a:endParaRPr lang="en-US" sz="2800" dirty="0">
              <a:solidFill>
                <a:schemeClr val="tx1">
                  <a:lumMod val="65000"/>
                  <a:lumOff val="35000"/>
                </a:schemeClr>
              </a:solidFill>
              <a:latin typeface="Seaford Display" pitchFamily="2" charset="0"/>
            </a:endParaRPr>
          </a:p>
        </p:txBody>
      </p:sp>
      <p:pic>
        <p:nvPicPr>
          <p:cNvPr id="4" name="Picture 3" descr="A logo with a satellite in the background&#10;&#10;Description automatically generated">
            <a:extLst>
              <a:ext uri="{FF2B5EF4-FFF2-40B4-BE49-F238E27FC236}">
                <a16:creationId xmlns:a16="http://schemas.microsoft.com/office/drawing/2014/main" id="{86DC82CF-D28D-6C70-137B-5CA28B7522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5698" y="153365"/>
            <a:ext cx="1221339" cy="1221339"/>
          </a:xfrm>
          <a:prstGeom prst="rect">
            <a:avLst/>
          </a:prstGeom>
        </p:spPr>
      </p:pic>
      <p:pic>
        <p:nvPicPr>
          <p:cNvPr id="8" name="Picture 7" descr="A blue circle with yellow text and a yellow and blue logo&#10;&#10;Description automatically generated">
            <a:extLst>
              <a:ext uri="{FF2B5EF4-FFF2-40B4-BE49-F238E27FC236}">
                <a16:creationId xmlns:a16="http://schemas.microsoft.com/office/drawing/2014/main" id="{B2167CD1-61FB-AF0F-F583-7E9C7F87F5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8551" y="122531"/>
            <a:ext cx="1221339" cy="122133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8E000EA-62CE-9CE8-FBDC-2873051497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2578" y="1575953"/>
            <a:ext cx="5674729" cy="485473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itle 1">
                <a:extLst>
                  <a:ext uri="{FF2B5EF4-FFF2-40B4-BE49-F238E27FC236}">
                    <a16:creationId xmlns:a16="http://schemas.microsoft.com/office/drawing/2014/main" id="{1656203D-B814-F4BC-1E57-45DBF69166A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7143" y="1575953"/>
                <a:ext cx="6330742" cy="4765465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l"/>
                <a:r>
                  <a:rPr lang="en-US" sz="2800" b="1" dirty="0">
                    <a:solidFill>
                      <a:schemeClr val="tx1"/>
                    </a:solidFill>
                    <a:latin typeface="Seaford Display" pitchFamily="2" charset="0"/>
                  </a:rPr>
                  <a:t>2.) We fit the spectra of the Elsasser variables with a NI turbulence model [Zank et al. (2017)] and find that this stream is dominated by a slab component </a:t>
                </a:r>
                <a14:m>
                  <m:oMath xmlns:m="http://schemas.openxmlformats.org/officeDocument/2006/math">
                    <m:r>
                      <a:rPr lang="en-US" sz="2800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en-US" sz="28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1" i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𝐟</m:t>
                        </m:r>
                      </m:e>
                      <m:sup>
                        <m:r>
                          <a:rPr lang="en-US" sz="2800" b="1" i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800" b="1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  <m:r>
                          <a:rPr lang="en-US" sz="2800" b="1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a:rPr lang="en-US" sz="2800" b="1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800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800" b="1" dirty="0">
                    <a:solidFill>
                      <a:schemeClr val="tx1"/>
                    </a:solidFill>
                    <a:latin typeface="Seaford Display" pitchFamily="2" charset="0"/>
                  </a:rPr>
                  <a:t> unlike the typical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1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𝐟</m:t>
                        </m:r>
                      </m:e>
                      <m:sup>
                        <m:r>
                          <a:rPr lang="en-US" sz="2800" b="1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800" b="1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𝟓</m:t>
                        </m:r>
                        <m:r>
                          <a:rPr lang="en-US" sz="2800" b="1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a:rPr lang="en-US" sz="2800" b="1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en-US" sz="2800" b="1" dirty="0">
                    <a:solidFill>
                      <a:schemeClr val="tx1"/>
                    </a:solidFill>
                    <a:latin typeface="Seaford Display" pitchFamily="2" charset="0"/>
                  </a:rPr>
                  <a:t>power law.</a:t>
                </a:r>
              </a:p>
              <a:p>
                <a:pPr marL="914400" lvl="1" indent="-457200">
                  <a:buFont typeface="Courier New" panose="02070309020205020404" pitchFamily="49" charset="0"/>
                  <a:buChar char="o"/>
                </a:pPr>
                <a:r>
                  <a:rPr lang="en-US" sz="2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eaford Display" pitchFamily="2" charset="0"/>
                  </a:rPr>
                  <a:t>dominated by forward- and minority backward-propagating Alfvénic fluctuations</a:t>
                </a:r>
              </a:p>
              <a:p>
                <a:pPr marL="914400" lvl="1" indent="-457200">
                  <a:buFont typeface="Courier New" panose="02070309020205020404" pitchFamily="49" charset="0"/>
                  <a:buChar char="o"/>
                </a:pPr>
                <a:r>
                  <a:rPr lang="en-US" sz="2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eaford Display" pitchFamily="2" charset="0"/>
                  </a:rPr>
                  <a:t>flattening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600" b="1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6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𝐳</m:t>
                        </m:r>
                      </m:e>
                      <m:sup>
                        <m:r>
                          <a:rPr lang="en-US" sz="26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</m:sup>
                    </m:sSup>
                  </m:oMath>
                </a14:m>
                <a:r>
                  <a:rPr lang="en-US" sz="2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eaford Display" pitchFamily="2" charset="0"/>
                  </a:rPr>
                  <a:t>at </a:t>
                </a:r>
                <a14:m>
                  <m:oMath xmlns:m="http://schemas.openxmlformats.org/officeDocument/2006/math">
                    <m:r>
                      <a:rPr lang="en-US" sz="2600" b="1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~</m:t>
                    </m:r>
                    <m:sSup>
                      <m:sSupPr>
                        <m:ctrlPr>
                          <a:rPr lang="en-US" sz="2600" b="1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6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𝟏𝟎</m:t>
                        </m:r>
                      </m:e>
                      <m:sup>
                        <m:r>
                          <a:rPr lang="en-US" sz="26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US" sz="2600" b="1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2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eaford Display" pitchFamily="2" charset="0"/>
                  </a:rPr>
                  <a:t> Hz due to instrumental effects</a:t>
                </a:r>
              </a:p>
            </p:txBody>
          </p:sp>
        </mc:Choice>
        <mc:Fallback xmlns="">
          <p:sp>
            <p:nvSpPr>
              <p:cNvPr id="6" name="Title 1">
                <a:extLst>
                  <a:ext uri="{FF2B5EF4-FFF2-40B4-BE49-F238E27FC236}">
                    <a16:creationId xmlns:a16="http://schemas.microsoft.com/office/drawing/2014/main" id="{1656203D-B814-F4BC-1E57-45DBF69166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7143" y="1575953"/>
                <a:ext cx="6330742" cy="4765465"/>
              </a:xfrm>
              <a:prstGeom prst="rect">
                <a:avLst/>
              </a:prstGeom>
              <a:blipFill>
                <a:blip r:embed="rId5"/>
                <a:stretch>
                  <a:fillRect l="-2004" r="-20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ubtitle 2">
            <a:extLst>
              <a:ext uri="{FF2B5EF4-FFF2-40B4-BE49-F238E27FC236}">
                <a16:creationId xmlns:a16="http://schemas.microsoft.com/office/drawing/2014/main" id="{8BAD7CAE-C07C-7C58-7DE7-D913958B99F1}"/>
              </a:ext>
            </a:extLst>
          </p:cNvPr>
          <p:cNvSpPr txBox="1">
            <a:spLocks/>
          </p:cNvSpPr>
          <p:nvPr/>
        </p:nvSpPr>
        <p:spPr>
          <a:xfrm>
            <a:off x="0" y="6478686"/>
            <a:ext cx="629629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2000" b="1" dirty="0">
                <a:solidFill>
                  <a:schemeClr val="bg1"/>
                </a:solidFill>
                <a:latin typeface="Seaford Display" pitchFamily="2" charset="0"/>
              </a:rPr>
              <a:t>FIELDS/RPW Consortium Meeting – February 28, 2024 </a:t>
            </a:r>
            <a:endParaRPr lang="en-US" sz="2000" dirty="0">
              <a:solidFill>
                <a:schemeClr val="bg1"/>
              </a:solidFill>
              <a:latin typeface="Seaford Display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864893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833AFCB-A38C-0C4B-6A89-D369AAD042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784D58CB-56EB-313C-EEAE-A46C8704F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9A74C57A-814E-D1D6-536E-AD867F0E04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B09DC80F-EDAB-170B-96D2-5EAB68C5A6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0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1A39213B-76F0-93F0-2D02-D2AC162163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7" y="-5307778"/>
            <a:ext cx="1576446" cy="12192002"/>
          </a:xfrm>
          <a:prstGeom prst="rect">
            <a:avLst/>
          </a:prstGeom>
          <a:gradFill>
            <a:gsLst>
              <a:gs pos="23000">
                <a:schemeClr val="accent1">
                  <a:alpha val="0"/>
                </a:schemeClr>
              </a:gs>
              <a:gs pos="99000">
                <a:srgbClr val="000000">
                  <a:alpha val="74000"/>
                </a:srgb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F3E029-250E-5C57-285D-353A4FE0B8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835" y="442913"/>
            <a:ext cx="5834865" cy="932905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l"/>
            <a:r>
              <a:rPr lang="en-US" sz="54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  <a:t>Conclusions</a:t>
            </a:r>
            <a:endParaRPr lang="en-US" sz="5400" b="1" kern="12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3C48CA8D-8BBC-F73A-21D8-0C74D3FBFED2}"/>
              </a:ext>
            </a:extLst>
          </p:cNvPr>
          <p:cNvSpPr/>
          <p:nvPr/>
        </p:nvSpPr>
        <p:spPr>
          <a:xfrm>
            <a:off x="0" y="6453051"/>
            <a:ext cx="12192000" cy="404949"/>
          </a:xfrm>
          <a:prstGeom prst="rect">
            <a:avLst/>
          </a:prstGeom>
          <a:solidFill>
            <a:srgbClr val="1D2F5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Subtitle 2">
            <a:extLst>
              <a:ext uri="{FF2B5EF4-FFF2-40B4-BE49-F238E27FC236}">
                <a16:creationId xmlns:a16="http://schemas.microsoft.com/office/drawing/2014/main" id="{85F7616A-57E3-AE04-0A4A-701DE4007B10}"/>
              </a:ext>
            </a:extLst>
          </p:cNvPr>
          <p:cNvSpPr txBox="1">
            <a:spLocks/>
          </p:cNvSpPr>
          <p:nvPr/>
        </p:nvSpPr>
        <p:spPr>
          <a:xfrm>
            <a:off x="9339943" y="6478686"/>
            <a:ext cx="285205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1960" b="1" dirty="0">
                <a:solidFill>
                  <a:schemeClr val="bg1"/>
                </a:solidFill>
                <a:latin typeface="Seaford Display" pitchFamily="2" charset="0"/>
              </a:rPr>
              <a:t>tamarervin@berkeley.edu</a:t>
            </a:r>
            <a:endParaRPr lang="en-US" sz="19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FA1046A-FA2B-1353-4C7A-EBA17972EBF9}"/>
              </a:ext>
            </a:extLst>
          </p:cNvPr>
          <p:cNvSpPr txBox="1">
            <a:spLocks/>
          </p:cNvSpPr>
          <p:nvPr/>
        </p:nvSpPr>
        <p:spPr>
          <a:xfrm>
            <a:off x="171836" y="1937908"/>
            <a:ext cx="6124462" cy="27538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85750" indent="-285750" algn="l">
              <a:buFont typeface="Courier New" panose="02070309020205020404" pitchFamily="49" charset="0"/>
              <a:buChar char="o"/>
            </a:pPr>
            <a:endParaRPr lang="en-US" sz="2800" dirty="0">
              <a:solidFill>
                <a:schemeClr val="tx1">
                  <a:lumMod val="65000"/>
                  <a:lumOff val="35000"/>
                </a:schemeClr>
              </a:solidFill>
              <a:latin typeface="Seaford Display" pitchFamily="2" charset="0"/>
            </a:endParaRPr>
          </a:p>
        </p:txBody>
      </p:sp>
      <p:pic>
        <p:nvPicPr>
          <p:cNvPr id="4" name="Picture 3" descr="A logo with a satellite in the background&#10;&#10;Description automatically generated">
            <a:extLst>
              <a:ext uri="{FF2B5EF4-FFF2-40B4-BE49-F238E27FC236}">
                <a16:creationId xmlns:a16="http://schemas.microsoft.com/office/drawing/2014/main" id="{62A9A17E-6E7C-B89C-692D-1B8C0FC0F1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5698" y="153365"/>
            <a:ext cx="1221339" cy="1221339"/>
          </a:xfrm>
          <a:prstGeom prst="rect">
            <a:avLst/>
          </a:prstGeom>
        </p:spPr>
      </p:pic>
      <p:pic>
        <p:nvPicPr>
          <p:cNvPr id="8" name="Picture 7" descr="A blue circle with yellow text and a yellow and blue logo&#10;&#10;Description automatically generated">
            <a:extLst>
              <a:ext uri="{FF2B5EF4-FFF2-40B4-BE49-F238E27FC236}">
                <a16:creationId xmlns:a16="http://schemas.microsoft.com/office/drawing/2014/main" id="{7BF638B2-7B78-6CD2-FD99-EF2D1655BA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8551" y="122531"/>
            <a:ext cx="1221339" cy="122133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F1D53A7-9307-A977-4A90-3FF4094D55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2578" y="1575953"/>
            <a:ext cx="5674729" cy="4854735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E13F1812-8917-4232-42F5-06692A31A664}"/>
              </a:ext>
            </a:extLst>
          </p:cNvPr>
          <p:cNvSpPr txBox="1">
            <a:spLocks/>
          </p:cNvSpPr>
          <p:nvPr/>
        </p:nvSpPr>
        <p:spPr>
          <a:xfrm>
            <a:off x="351221" y="1575953"/>
            <a:ext cx="5593853" cy="4765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800" b="1" dirty="0">
                <a:latin typeface="Seaford Display" pitchFamily="2" charset="0"/>
              </a:rPr>
              <a:t>3.) Multi-spacecraft observations show the long lived, steady state nature of this outflow and that it is not related to the transient wake of a CME.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2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eaford Display" pitchFamily="2" charset="0"/>
              </a:rPr>
              <a:t>stream at 1AU not in rarefaction region of CME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2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eaford Display" pitchFamily="2" charset="0"/>
              </a:rPr>
              <a:t>model + long lived nature of 1AU observations indicates steady state outflow from single coronal source</a:t>
            </a:r>
            <a:endParaRPr lang="en-US" sz="2600" dirty="0">
              <a:solidFill>
                <a:schemeClr val="tx1">
                  <a:lumMod val="65000"/>
                  <a:lumOff val="35000"/>
                </a:schemeClr>
              </a:solidFill>
              <a:latin typeface="Seaford Display" pitchFamily="2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4F0C722-6239-9721-09AE-1FA1E01748C8}"/>
              </a:ext>
            </a:extLst>
          </p:cNvPr>
          <p:cNvSpPr txBox="1">
            <a:spLocks/>
          </p:cNvSpPr>
          <p:nvPr/>
        </p:nvSpPr>
        <p:spPr>
          <a:xfrm>
            <a:off x="0" y="6478686"/>
            <a:ext cx="629629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2000" b="1" dirty="0">
                <a:solidFill>
                  <a:schemeClr val="bg1"/>
                </a:solidFill>
                <a:latin typeface="Seaford Display" pitchFamily="2" charset="0"/>
              </a:rPr>
              <a:t>FIELDS/RPW Consortium Meeting – February 28, 2024 </a:t>
            </a:r>
            <a:endParaRPr lang="en-US" sz="2000" dirty="0">
              <a:solidFill>
                <a:schemeClr val="bg1"/>
              </a:solidFill>
              <a:latin typeface="Seaford Display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908487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2689FC7-DEF2-A10B-7F57-26C3AD00AF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4D647865-247C-9DFB-6AF0-188D4E8BAD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C6A448A-2B29-53E2-35B3-7D8C5C9D19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5E059451-405B-8075-5E6F-7A68D1A2C4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0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BCF0B07D-A6FC-6B8A-4756-6E30C2DA9F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7" y="-5307778"/>
            <a:ext cx="1576446" cy="12192002"/>
          </a:xfrm>
          <a:prstGeom prst="rect">
            <a:avLst/>
          </a:prstGeom>
          <a:gradFill>
            <a:gsLst>
              <a:gs pos="23000">
                <a:schemeClr val="accent1">
                  <a:alpha val="0"/>
                </a:schemeClr>
              </a:gs>
              <a:gs pos="99000">
                <a:srgbClr val="000000">
                  <a:alpha val="74000"/>
                </a:srgb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4A1BEDA-E1AC-0F40-BE49-205445A9BF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835" y="442913"/>
            <a:ext cx="5834865" cy="932905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l"/>
            <a:r>
              <a:rPr lang="en-US" sz="54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  <a:t>Conclusions</a:t>
            </a:r>
            <a:endParaRPr lang="en-US" sz="5400" b="1" kern="12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42AA8666-F17E-D46B-7822-029BD22100F7}"/>
              </a:ext>
            </a:extLst>
          </p:cNvPr>
          <p:cNvSpPr/>
          <p:nvPr/>
        </p:nvSpPr>
        <p:spPr>
          <a:xfrm>
            <a:off x="0" y="6453051"/>
            <a:ext cx="12192000" cy="404949"/>
          </a:xfrm>
          <a:prstGeom prst="rect">
            <a:avLst/>
          </a:prstGeom>
          <a:solidFill>
            <a:srgbClr val="1D2F5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Subtitle 2">
            <a:extLst>
              <a:ext uri="{FF2B5EF4-FFF2-40B4-BE49-F238E27FC236}">
                <a16:creationId xmlns:a16="http://schemas.microsoft.com/office/drawing/2014/main" id="{EC64DBDA-A5EB-9374-6E3F-B5098216861C}"/>
              </a:ext>
            </a:extLst>
          </p:cNvPr>
          <p:cNvSpPr txBox="1">
            <a:spLocks/>
          </p:cNvSpPr>
          <p:nvPr/>
        </p:nvSpPr>
        <p:spPr>
          <a:xfrm>
            <a:off x="9339943" y="6478686"/>
            <a:ext cx="285205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1960" b="1" dirty="0">
                <a:solidFill>
                  <a:schemeClr val="bg1"/>
                </a:solidFill>
                <a:latin typeface="Seaford Display" pitchFamily="2" charset="0"/>
              </a:rPr>
              <a:t>tamarervin@berkeley.edu</a:t>
            </a:r>
            <a:endParaRPr lang="en-US" sz="19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69DE091-54E0-F98B-1BF4-B4C030EDB450}"/>
              </a:ext>
            </a:extLst>
          </p:cNvPr>
          <p:cNvSpPr txBox="1">
            <a:spLocks/>
          </p:cNvSpPr>
          <p:nvPr/>
        </p:nvSpPr>
        <p:spPr>
          <a:xfrm>
            <a:off x="171836" y="1937908"/>
            <a:ext cx="6124462" cy="27538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85750" indent="-285750" algn="l">
              <a:buFont typeface="Courier New" panose="02070309020205020404" pitchFamily="49" charset="0"/>
              <a:buChar char="o"/>
            </a:pPr>
            <a:endParaRPr lang="en-US" sz="2800" dirty="0">
              <a:solidFill>
                <a:schemeClr val="tx1">
                  <a:lumMod val="65000"/>
                  <a:lumOff val="35000"/>
                </a:schemeClr>
              </a:solidFill>
              <a:latin typeface="Seaford Display" pitchFamily="2" charset="0"/>
            </a:endParaRPr>
          </a:p>
        </p:txBody>
      </p:sp>
      <p:pic>
        <p:nvPicPr>
          <p:cNvPr id="4" name="Picture 3" descr="A logo with a satellite in the background&#10;&#10;Description automatically generated">
            <a:extLst>
              <a:ext uri="{FF2B5EF4-FFF2-40B4-BE49-F238E27FC236}">
                <a16:creationId xmlns:a16="http://schemas.microsoft.com/office/drawing/2014/main" id="{A5513757-0FE7-64DA-8C2B-26758F3AAB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5698" y="153365"/>
            <a:ext cx="1221339" cy="1221339"/>
          </a:xfrm>
          <a:prstGeom prst="rect">
            <a:avLst/>
          </a:prstGeom>
        </p:spPr>
      </p:pic>
      <p:pic>
        <p:nvPicPr>
          <p:cNvPr id="8" name="Picture 7" descr="A blue circle with yellow text and a yellow and blue logo&#10;&#10;Description automatically generated">
            <a:extLst>
              <a:ext uri="{FF2B5EF4-FFF2-40B4-BE49-F238E27FC236}">
                <a16:creationId xmlns:a16="http://schemas.microsoft.com/office/drawing/2014/main" id="{82BDC427-7125-9B7B-2A4F-91B3BB6E54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78551" y="122531"/>
            <a:ext cx="1221339" cy="122133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876ADA3-C7A0-8DC3-F180-31EA7AF5A9D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02578" y="1575953"/>
            <a:ext cx="5674729" cy="485473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itle 1">
                <a:extLst>
                  <a:ext uri="{FF2B5EF4-FFF2-40B4-BE49-F238E27FC236}">
                    <a16:creationId xmlns:a16="http://schemas.microsoft.com/office/drawing/2014/main" id="{BFC3EECF-FB17-7118-2D91-8670777F1DC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51221" y="1575953"/>
                <a:ext cx="5593853" cy="4765465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l"/>
                <a:r>
                  <a:rPr lang="en-US" sz="2800" b="1" dirty="0">
                    <a:latin typeface="Seaford Display" pitchFamily="2" charset="0"/>
                  </a:rPr>
                  <a:t>4.) With models, we determine that our SA stream outflow originates from a mid-latitude active region.</a:t>
                </a:r>
              </a:p>
              <a:p>
                <a:pPr marL="914400" lvl="1" indent="-457200">
                  <a:buFont typeface="Courier New" panose="02070309020205020404" pitchFamily="49" charset="0"/>
                  <a:buChar char="o"/>
                </a:pPr>
                <a:r>
                  <a:rPr lang="en-US" sz="2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eaford Display" pitchFamily="2" charset="0"/>
                  </a:rPr>
                  <a:t>high footpoint field strength </a:t>
                </a:r>
                <a14:m>
                  <m:oMath xmlns:m="http://schemas.openxmlformats.org/officeDocument/2006/math">
                    <m:r>
                      <a:rPr lang="en-US" sz="2600" b="0" i="1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sz="26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6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sz="26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2600" b="0" i="1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2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aford Display" pitchFamily="2" charset="0"/>
                </a:endParaRPr>
              </a:p>
              <a:p>
                <a:pPr marL="914400" lvl="1" indent="-457200">
                  <a:buFont typeface="Courier New" panose="02070309020205020404" pitchFamily="49" charset="0"/>
                  <a:buChar char="o"/>
                </a:pPr>
                <a:r>
                  <a:rPr lang="en-US" sz="2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eaford Display" pitchFamily="2" charset="0"/>
                  </a:rPr>
                  <a:t>high relative brightness </a:t>
                </a:r>
                <a14:m>
                  <m:oMath xmlns:m="http://schemas.openxmlformats.org/officeDocument/2006/math">
                    <m:r>
                      <a:rPr lang="en-US" sz="2600" b="0" i="1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sz="26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6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sz="26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2600" b="0" i="1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2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aford Display" pitchFamily="2" charset="0"/>
                </a:endParaRPr>
              </a:p>
              <a:p>
                <a:pPr marL="914400" lvl="1" indent="-457200">
                  <a:buFont typeface="Courier New" panose="02070309020205020404" pitchFamily="49" charset="0"/>
                  <a:buChar char="o"/>
                </a:pPr>
                <a:r>
                  <a:rPr lang="en-US" sz="2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eaford Display" pitchFamily="2" charset="0"/>
                  </a:rPr>
                  <a:t>large expansion factor </a:t>
                </a:r>
                <a14:m>
                  <m:oMath xmlns:m="http://schemas.openxmlformats.org/officeDocument/2006/math">
                    <m:r>
                      <a:rPr lang="en-US" sz="2600" b="0" i="1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sz="26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6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a:rPr lang="en-US" sz="26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𝑠𝑠</m:t>
                        </m:r>
                      </m:sub>
                    </m:sSub>
                    <m:r>
                      <a:rPr lang="en-US" sz="2600" b="0" i="1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2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aford Display" pitchFamily="2" charset="0"/>
                </a:endParaRPr>
              </a:p>
              <a:p>
                <a:pPr lvl="1"/>
                <a:endParaRPr lang="en-US" sz="2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aford Display" pitchFamily="2" charset="0"/>
                </a:endParaRPr>
              </a:p>
              <a:p>
                <a:pPr algn="l"/>
                <a:r>
                  <a:rPr lang="en-US" sz="2800" b="1" dirty="0">
                    <a:latin typeface="Seaford Display" pitchFamily="2" charset="0"/>
                  </a:rPr>
                  <a:t>5.) We identify a FSW stream that originates from a mid-latitude CH and provides an additional validation method for our modeling results. </a:t>
                </a:r>
              </a:p>
            </p:txBody>
          </p:sp>
        </mc:Choice>
        <mc:Fallback xmlns="">
          <p:sp>
            <p:nvSpPr>
              <p:cNvPr id="6" name="Title 1">
                <a:extLst>
                  <a:ext uri="{FF2B5EF4-FFF2-40B4-BE49-F238E27FC236}">
                    <a16:creationId xmlns:a16="http://schemas.microsoft.com/office/drawing/2014/main" id="{BFC3EECF-FB17-7118-2D91-8670777F1D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1221" y="1575953"/>
                <a:ext cx="5593853" cy="4765465"/>
              </a:xfrm>
              <a:prstGeom prst="rect">
                <a:avLst/>
              </a:prstGeom>
              <a:blipFill>
                <a:blip r:embed="rId6"/>
                <a:stretch>
                  <a:fillRect l="-2262" r="-24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ubtitle 2">
            <a:extLst>
              <a:ext uri="{FF2B5EF4-FFF2-40B4-BE49-F238E27FC236}">
                <a16:creationId xmlns:a16="http://schemas.microsoft.com/office/drawing/2014/main" id="{6606693E-0735-AA12-FE30-5F27CAFE9E5F}"/>
              </a:ext>
            </a:extLst>
          </p:cNvPr>
          <p:cNvSpPr txBox="1">
            <a:spLocks/>
          </p:cNvSpPr>
          <p:nvPr/>
        </p:nvSpPr>
        <p:spPr>
          <a:xfrm>
            <a:off x="0" y="6478686"/>
            <a:ext cx="629629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2000" b="1" dirty="0">
                <a:solidFill>
                  <a:schemeClr val="bg1"/>
                </a:solidFill>
                <a:latin typeface="Seaford Display" pitchFamily="2" charset="0"/>
              </a:rPr>
              <a:t>FIELDS/RPW Consortium Meeting – February 28, 2024 </a:t>
            </a:r>
            <a:endParaRPr lang="en-US" sz="2000" dirty="0">
              <a:solidFill>
                <a:schemeClr val="bg1"/>
              </a:solidFill>
              <a:latin typeface="Seaford Display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40249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7A3D721-1F4B-01C7-55F1-BAC9336CB7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FEAED0BF-1183-3BA0-CB7E-DBD597E494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FB6C52B8-0E10-B905-C741-9881E0B51F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B19DEF5-3514-36A5-0B12-D1649D48D2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0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DF89A32C-EF49-6D98-385B-DD54B63A9F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7" y="-5307778"/>
            <a:ext cx="1576446" cy="12192002"/>
          </a:xfrm>
          <a:prstGeom prst="rect">
            <a:avLst/>
          </a:prstGeom>
          <a:gradFill>
            <a:gsLst>
              <a:gs pos="23000">
                <a:schemeClr val="accent1">
                  <a:alpha val="0"/>
                </a:schemeClr>
              </a:gs>
              <a:gs pos="99000">
                <a:srgbClr val="000000">
                  <a:alpha val="74000"/>
                </a:srgb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4F028F-691D-FBFD-0B7E-BBCF1FC044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835" y="442913"/>
            <a:ext cx="5834865" cy="932905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l"/>
            <a:r>
              <a:rPr lang="en-US" sz="54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  <a:t>Conclusions</a:t>
            </a:r>
            <a:endParaRPr lang="en-US" sz="5400" b="1" kern="12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CA495C32-CD91-0276-F08B-00836E69805F}"/>
              </a:ext>
            </a:extLst>
          </p:cNvPr>
          <p:cNvSpPr/>
          <p:nvPr/>
        </p:nvSpPr>
        <p:spPr>
          <a:xfrm>
            <a:off x="0" y="6453051"/>
            <a:ext cx="12192000" cy="404949"/>
          </a:xfrm>
          <a:prstGeom prst="rect">
            <a:avLst/>
          </a:prstGeom>
          <a:solidFill>
            <a:srgbClr val="1D2F5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Subtitle 2">
            <a:extLst>
              <a:ext uri="{FF2B5EF4-FFF2-40B4-BE49-F238E27FC236}">
                <a16:creationId xmlns:a16="http://schemas.microsoft.com/office/drawing/2014/main" id="{7A72BFC8-36C6-BC3E-7133-B6B5CF326848}"/>
              </a:ext>
            </a:extLst>
          </p:cNvPr>
          <p:cNvSpPr txBox="1">
            <a:spLocks/>
          </p:cNvSpPr>
          <p:nvPr/>
        </p:nvSpPr>
        <p:spPr>
          <a:xfrm>
            <a:off x="9339943" y="6478686"/>
            <a:ext cx="285205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1960" b="1" dirty="0">
                <a:solidFill>
                  <a:schemeClr val="bg1"/>
                </a:solidFill>
                <a:latin typeface="Seaford Display" pitchFamily="2" charset="0"/>
              </a:rPr>
              <a:t>tamarervin@berkeley.edu</a:t>
            </a:r>
            <a:endParaRPr lang="en-US" sz="19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F991C0B-82A5-42FC-E9E7-195E74503733}"/>
              </a:ext>
            </a:extLst>
          </p:cNvPr>
          <p:cNvSpPr txBox="1">
            <a:spLocks/>
          </p:cNvSpPr>
          <p:nvPr/>
        </p:nvSpPr>
        <p:spPr>
          <a:xfrm>
            <a:off x="171836" y="1937908"/>
            <a:ext cx="6124462" cy="27538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85750" indent="-285750" algn="l">
              <a:buFont typeface="Courier New" panose="02070309020205020404" pitchFamily="49" charset="0"/>
              <a:buChar char="o"/>
            </a:pPr>
            <a:endParaRPr lang="en-US" sz="2800" dirty="0">
              <a:solidFill>
                <a:schemeClr val="tx1">
                  <a:lumMod val="65000"/>
                  <a:lumOff val="35000"/>
                </a:schemeClr>
              </a:solidFill>
              <a:latin typeface="Seaford Display" pitchFamily="2" charset="0"/>
            </a:endParaRPr>
          </a:p>
        </p:txBody>
      </p:sp>
      <p:pic>
        <p:nvPicPr>
          <p:cNvPr id="4" name="Picture 3" descr="A logo with a satellite in the background&#10;&#10;Description automatically generated">
            <a:extLst>
              <a:ext uri="{FF2B5EF4-FFF2-40B4-BE49-F238E27FC236}">
                <a16:creationId xmlns:a16="http://schemas.microsoft.com/office/drawing/2014/main" id="{5A53B12D-10F7-7A11-6418-5A71A51B26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5698" y="153365"/>
            <a:ext cx="1221339" cy="1221339"/>
          </a:xfrm>
          <a:prstGeom prst="rect">
            <a:avLst/>
          </a:prstGeom>
        </p:spPr>
      </p:pic>
      <p:pic>
        <p:nvPicPr>
          <p:cNvPr id="8" name="Picture 7" descr="A blue circle with yellow text and a yellow and blue logo&#10;&#10;Description automatically generated">
            <a:extLst>
              <a:ext uri="{FF2B5EF4-FFF2-40B4-BE49-F238E27FC236}">
                <a16:creationId xmlns:a16="http://schemas.microsoft.com/office/drawing/2014/main" id="{D7E3B1B5-BD66-8895-2EC0-106117A5AC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8551" y="122531"/>
            <a:ext cx="1221339" cy="122133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035D237-53B5-B7BA-1CD8-FE63B60FA5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2578" y="1575953"/>
            <a:ext cx="5674729" cy="485473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itle 1">
                <a:extLst>
                  <a:ext uri="{FF2B5EF4-FFF2-40B4-BE49-F238E27FC236}">
                    <a16:creationId xmlns:a16="http://schemas.microsoft.com/office/drawing/2014/main" id="{0231CDE8-35C2-C82D-7E8F-3919D7D9038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4693" y="1575953"/>
                <a:ext cx="6453441" cy="4765465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l">
                  <a:lnSpc>
                    <a:spcPct val="100000"/>
                  </a:lnSpc>
                  <a:spcAft>
                    <a:spcPts val="1000"/>
                  </a:spcAft>
                </a:pPr>
                <a:r>
                  <a:rPr lang="en-US" sz="2200" b="1" dirty="0">
                    <a:solidFill>
                      <a:schemeClr val="tx1"/>
                    </a:solidFill>
                    <a:latin typeface="Seaford Display" pitchFamily="2" charset="0"/>
                  </a:rPr>
                  <a:t>1.) We identify an 18-hour sub-Alfvenic and near subsonic outflow observed by Parker with unique properties in comparison to typical solar wind.</a:t>
                </a:r>
              </a:p>
              <a:p>
                <a:pPr algn="l">
                  <a:lnSpc>
                    <a:spcPct val="100000"/>
                  </a:lnSpc>
                  <a:spcAft>
                    <a:spcPts val="1000"/>
                  </a:spcAft>
                </a:pPr>
                <a:r>
                  <a:rPr lang="en-US" sz="2200" b="1" dirty="0">
                    <a:solidFill>
                      <a:schemeClr val="tx1"/>
                    </a:solidFill>
                    <a:latin typeface="Seaford Display" pitchFamily="2" charset="0"/>
                  </a:rPr>
                  <a:t>2.) We fit the spectra of the Elsasser variables with a NI turbulence model [Zank et al. (2017)] and find that this stream is dominated by a slab component </a:t>
                </a:r>
                <a14:m>
                  <m:oMath xmlns:m="http://schemas.openxmlformats.org/officeDocument/2006/math">
                    <m:r>
                      <a:rPr lang="en-US" sz="2200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en-US" sz="22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2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𝒇</m:t>
                        </m:r>
                      </m:e>
                      <m:sup>
                        <m:r>
                          <a:rPr lang="en-US" sz="22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2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  <m:r>
                          <a:rPr lang="en-US" sz="22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a:rPr lang="en-US" sz="22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2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200" b="1" dirty="0">
                    <a:solidFill>
                      <a:schemeClr val="tx1"/>
                    </a:solidFill>
                    <a:latin typeface="Seaford Display" pitchFamily="2" charset="0"/>
                  </a:rPr>
                  <a:t> unlike the typical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2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2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𝒇</m:t>
                        </m:r>
                      </m:e>
                      <m:sup>
                        <m:r>
                          <a:rPr lang="en-US" sz="22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2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𝟓</m:t>
                        </m:r>
                        <m:r>
                          <a:rPr lang="en-US" sz="22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a:rPr lang="en-US" sz="22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en-US" sz="2200" b="1" dirty="0">
                    <a:solidFill>
                      <a:schemeClr val="tx1"/>
                    </a:solidFill>
                    <a:latin typeface="Seaford Display" pitchFamily="2" charset="0"/>
                  </a:rPr>
                  <a:t>power law.</a:t>
                </a:r>
              </a:p>
              <a:p>
                <a:pPr algn="l">
                  <a:lnSpc>
                    <a:spcPct val="100000"/>
                  </a:lnSpc>
                  <a:spcAft>
                    <a:spcPts val="1000"/>
                  </a:spcAft>
                </a:pPr>
                <a:r>
                  <a:rPr lang="en-US" sz="2200" b="1" dirty="0">
                    <a:solidFill>
                      <a:schemeClr val="tx1"/>
                    </a:solidFill>
                    <a:latin typeface="Seaford Display" pitchFamily="2" charset="0"/>
                  </a:rPr>
                  <a:t>3.) </a:t>
                </a:r>
                <a:r>
                  <a:rPr lang="en-US" sz="2200" b="1" dirty="0">
                    <a:latin typeface="Seaford Display" pitchFamily="2" charset="0"/>
                  </a:rPr>
                  <a:t>Multi-spacecraft observations </a:t>
                </a:r>
                <a:r>
                  <a:rPr lang="en-US" sz="2200" b="1" dirty="0">
                    <a:solidFill>
                      <a:schemeClr val="tx1"/>
                    </a:solidFill>
                    <a:latin typeface="Seaford Display" pitchFamily="2" charset="0"/>
                  </a:rPr>
                  <a:t>show the long lived, steady state nature of this outflow and that it is not related to the transient wake of a CME.</a:t>
                </a:r>
              </a:p>
              <a:p>
                <a:pPr algn="l">
                  <a:lnSpc>
                    <a:spcPct val="100000"/>
                  </a:lnSpc>
                  <a:spcAft>
                    <a:spcPts val="1000"/>
                  </a:spcAft>
                </a:pPr>
                <a:r>
                  <a:rPr lang="en-US" sz="2200" b="1" dirty="0">
                    <a:solidFill>
                      <a:schemeClr val="tx1"/>
                    </a:solidFill>
                    <a:latin typeface="Seaford Display" pitchFamily="2" charset="0"/>
                  </a:rPr>
                  <a:t>4.) With models, we determine that our SA stream outflow originates from a mid-latitude active region.</a:t>
                </a:r>
              </a:p>
            </p:txBody>
          </p:sp>
        </mc:Choice>
        <mc:Fallback xmlns="">
          <p:sp>
            <p:nvSpPr>
              <p:cNvPr id="6" name="Title 1">
                <a:extLst>
                  <a:ext uri="{FF2B5EF4-FFF2-40B4-BE49-F238E27FC236}">
                    <a16:creationId xmlns:a16="http://schemas.microsoft.com/office/drawing/2014/main" id="{0231CDE8-35C2-C82D-7E8F-3919D7D903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693" y="1575953"/>
                <a:ext cx="6453441" cy="4765465"/>
              </a:xfrm>
              <a:prstGeom prst="rect">
                <a:avLst/>
              </a:prstGeom>
              <a:blipFill>
                <a:blip r:embed="rId5"/>
                <a:stretch>
                  <a:fillRect l="-980" r="-1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ubtitle 2">
            <a:extLst>
              <a:ext uri="{FF2B5EF4-FFF2-40B4-BE49-F238E27FC236}">
                <a16:creationId xmlns:a16="http://schemas.microsoft.com/office/drawing/2014/main" id="{F7C91BFB-A2C9-A526-3F05-AEDE3F5C4946}"/>
              </a:ext>
            </a:extLst>
          </p:cNvPr>
          <p:cNvSpPr txBox="1">
            <a:spLocks/>
          </p:cNvSpPr>
          <p:nvPr/>
        </p:nvSpPr>
        <p:spPr>
          <a:xfrm>
            <a:off x="0" y="6478686"/>
            <a:ext cx="629629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2000" b="1" dirty="0">
                <a:solidFill>
                  <a:schemeClr val="bg1"/>
                </a:solidFill>
                <a:latin typeface="Seaford Display" pitchFamily="2" charset="0"/>
              </a:rPr>
              <a:t>FIELDS/RPW Consortium Meeting – February 28, 2024 </a:t>
            </a:r>
            <a:endParaRPr lang="en-US" sz="2000" dirty="0">
              <a:solidFill>
                <a:schemeClr val="bg1"/>
              </a:solidFill>
              <a:latin typeface="Seaford Display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26829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AA2CFF4-F82E-3CFC-867B-1E011EC7AA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FFE5A60E-5DF5-478A-79DF-020C3B3AB1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CB52A58F-F570-0E88-7700-55F54CC4EF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7AF13A99-73ED-FFB7-945F-CDB1556A17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0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0C8F3C3F-1473-B76B-786A-9B19109F21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7" y="-5307778"/>
            <a:ext cx="1576446" cy="12192002"/>
          </a:xfrm>
          <a:prstGeom prst="rect">
            <a:avLst/>
          </a:prstGeom>
          <a:gradFill>
            <a:gsLst>
              <a:gs pos="23000">
                <a:schemeClr val="accent1">
                  <a:alpha val="0"/>
                </a:schemeClr>
              </a:gs>
              <a:gs pos="99000">
                <a:srgbClr val="000000">
                  <a:alpha val="74000"/>
                </a:srgb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AAB2274-2FF0-9992-5A94-1DE8234411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835" y="414338"/>
            <a:ext cx="6372656" cy="96148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l"/>
            <a:r>
              <a:rPr lang="en-US" sz="54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  <a:t>Background: </a:t>
            </a:r>
            <a:br>
              <a:rPr lang="en-US" sz="40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</a:br>
            <a:r>
              <a:rPr lang="en-US" sz="40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  <a:t>Sub-Alfvenic Solar Wind</a:t>
            </a:r>
            <a:endParaRPr lang="en-US" sz="4000" b="1" kern="12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F0B122A5-8226-B571-DAA4-1ADF04C998B7}"/>
              </a:ext>
            </a:extLst>
          </p:cNvPr>
          <p:cNvSpPr/>
          <p:nvPr/>
        </p:nvSpPr>
        <p:spPr>
          <a:xfrm>
            <a:off x="0" y="6453051"/>
            <a:ext cx="12192000" cy="404949"/>
          </a:xfrm>
          <a:prstGeom prst="rect">
            <a:avLst/>
          </a:prstGeom>
          <a:solidFill>
            <a:srgbClr val="1D2F5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Subtitle 2">
            <a:extLst>
              <a:ext uri="{FF2B5EF4-FFF2-40B4-BE49-F238E27FC236}">
                <a16:creationId xmlns:a16="http://schemas.microsoft.com/office/drawing/2014/main" id="{6B09A02A-2CC8-C425-E5A7-FA23F50478D9}"/>
              </a:ext>
            </a:extLst>
          </p:cNvPr>
          <p:cNvSpPr txBox="1">
            <a:spLocks/>
          </p:cNvSpPr>
          <p:nvPr/>
        </p:nvSpPr>
        <p:spPr>
          <a:xfrm>
            <a:off x="9339943" y="6478686"/>
            <a:ext cx="285205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1960" b="1" dirty="0">
                <a:solidFill>
                  <a:schemeClr val="bg1"/>
                </a:solidFill>
                <a:latin typeface="Seaford Display" pitchFamily="2" charset="0"/>
              </a:rPr>
              <a:t>tamarervin@berkeley.edu</a:t>
            </a:r>
            <a:endParaRPr lang="en-US" sz="1900" dirty="0">
              <a:solidFill>
                <a:schemeClr val="bg1"/>
              </a:solidFill>
              <a:latin typeface="Seaford Display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itle 1">
                <a:extLst>
                  <a:ext uri="{FF2B5EF4-FFF2-40B4-BE49-F238E27FC236}">
                    <a16:creationId xmlns:a16="http://schemas.microsoft.com/office/drawing/2014/main" id="{FE717718-D6A9-2CCE-CD28-1765F95A873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1359" y="1584209"/>
                <a:ext cx="6253132" cy="4842185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457200" indent="-457200" algn="l">
                  <a:buFont typeface="Courier New" panose="02070309020205020404" pitchFamily="49" charset="0"/>
                  <a:buChar char="o"/>
                </a:pPr>
                <a:r>
                  <a:rPr lang="en-US" sz="2600" b="1" dirty="0">
                    <a:latin typeface="Seaford Display" pitchFamily="2" charset="0"/>
                  </a:rPr>
                  <a:t>sub-Alfvenic (SA): Alfven Mach number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600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600" b="1" i="0" smtClean="0">
                            <a:latin typeface="Cambria Math" panose="02040503050406030204" pitchFamily="18" charset="0"/>
                          </a:rPr>
                          <m:t>𝐌</m:t>
                        </m:r>
                      </m:e>
                      <m:sub>
                        <m:r>
                          <a:rPr lang="en-US" sz="2600" b="1" i="0" smtClean="0">
                            <a:latin typeface="Cambria Math" panose="02040503050406030204" pitchFamily="18" charset="0"/>
                          </a:rPr>
                          <m:t>𝐀</m:t>
                        </m:r>
                      </m:sub>
                    </m:sSub>
                    <m:r>
                      <a:rPr lang="en-US" sz="2600" b="1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600" b="1" dirty="0">
                    <a:latin typeface="Seaford Display" pitchFamily="2" charset="0"/>
                  </a:rPr>
                  <a:t>&lt; 1</a:t>
                </a:r>
              </a:p>
              <a:p>
                <a:pPr marL="914400" lvl="1" indent="-457200">
                  <a:buFont typeface="Wingdings" pitchFamily="2" charset="2"/>
                  <a:buChar char="§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3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300" b="0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M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2300" b="0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A</m:t>
                        </m:r>
                      </m:sub>
                    </m:sSub>
                    <m:r>
                      <a:rPr lang="en-US" sz="2300" b="0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3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230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300" b="0" i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v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sz="2300" b="0" i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R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230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300" b="0" i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v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sz="2300" b="0" i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A</m:t>
                            </m:r>
                          </m:sub>
                        </m:sSub>
                      </m:den>
                    </m:f>
                    <m:r>
                      <a:rPr lang="en-US" sz="2300" b="0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300" b="0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</a:rPr>
                      <m:t>where</m:t>
                    </m:r>
                    <m:r>
                      <a:rPr lang="en-US" sz="2300" b="0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sz="23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300" b="0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v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2300" b="0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A</m:t>
                        </m:r>
                      </m:sub>
                    </m:sSub>
                    <m:r>
                      <a:rPr lang="en-US" sz="2300" b="0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3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d>
                          <m:dPr>
                            <m:begChr m:val="|"/>
                            <m:endChr m:val="|"/>
                            <m:ctrlPr>
                              <a:rPr lang="en-US" sz="230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 sz="2300" b="0" i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B</m:t>
                            </m:r>
                          </m:e>
                        </m:d>
                      </m:num>
                      <m:den>
                        <m:rad>
                          <m:radPr>
                            <m:degHide m:val="on"/>
                            <m:ctrlPr>
                              <a:rPr lang="en-US" sz="230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sSub>
                              <m:sSubPr>
                                <m:ctrlPr>
                                  <a:rPr lang="en-US" sz="2300" i="1" smtClean="0">
                                    <a:solidFill>
                                      <a:schemeClr val="tx1">
                                        <a:lumMod val="65000"/>
                                        <a:lumOff val="3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sz="2300" b="0" i="0" smtClean="0">
                                    <a:solidFill>
                                      <a:schemeClr val="tx1">
                                        <a:lumMod val="65000"/>
                                        <a:lumOff val="35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μ</m:t>
                                </m:r>
                              </m:e>
                              <m:sub>
                                <m:r>
                                  <a:rPr lang="en-US" sz="2300" b="0" i="0" smtClean="0">
                                    <a:solidFill>
                                      <a:schemeClr val="tx1">
                                        <a:lumMod val="65000"/>
                                        <a:lumOff val="3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m:rPr>
                                <m:sty m:val="p"/>
                              </m:rPr>
                              <a:rPr lang="en-US" sz="2300" b="0" i="0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ρ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sz="23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eaford Display" pitchFamily="2" charset="0"/>
                  </a:rPr>
                  <a:t> </a:t>
                </a:r>
              </a:p>
              <a:p>
                <a:pPr marL="914400" lvl="1" indent="-457200">
                  <a:buFont typeface="Courier New" panose="02070309020205020404" pitchFamily="49" charset="0"/>
                  <a:buChar char="o"/>
                </a:pPr>
                <a:endParaRPr lang="en-US" sz="100" b="1" dirty="0">
                  <a:latin typeface="Seaford Display" pitchFamily="2" charset="0"/>
                </a:endParaRPr>
              </a:p>
              <a:p>
                <a:pPr marL="914400" lvl="1" indent="-457200">
                  <a:buFont typeface="Courier New" panose="02070309020205020404" pitchFamily="49" charset="0"/>
                  <a:buChar char="o"/>
                </a:pPr>
                <a:endParaRPr lang="en-US" sz="100" b="1" dirty="0">
                  <a:latin typeface="Seaford Display" pitchFamily="2" charset="0"/>
                </a:endParaRPr>
              </a:p>
              <a:p>
                <a:pPr marL="457200" indent="-457200" algn="l">
                  <a:buFont typeface="Courier New" panose="02070309020205020404" pitchFamily="49" charset="0"/>
                  <a:buChar char="o"/>
                </a:pPr>
                <a:r>
                  <a:rPr lang="en-US" sz="2600" b="1" dirty="0">
                    <a:latin typeface="Seaford Display" pitchFamily="2" charset="0"/>
                  </a:rPr>
                  <a:t>r</a:t>
                </a:r>
                <a:r>
                  <a:rPr lang="en-US" sz="2600" b="1" dirty="0">
                    <a:effectLst/>
                    <a:latin typeface="Seaford Display" pitchFamily="2" charset="0"/>
                  </a:rPr>
                  <a:t>egion where active heating and acceleration mechanisms take place</a:t>
                </a:r>
                <a:endParaRPr lang="en-US" sz="2600" b="1" dirty="0">
                  <a:latin typeface="Seaford Display" pitchFamily="2" charset="0"/>
                </a:endParaRPr>
              </a:p>
              <a:p>
                <a:pPr marL="914400" lvl="1" indent="-457200">
                  <a:buFont typeface="Wingdings" pitchFamily="2" charset="2"/>
                  <a:buChar char="§"/>
                </a:pPr>
                <a:r>
                  <a:rPr lang="en-US" sz="2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Seaford Display" pitchFamily="2" charset="0"/>
                  </a:rPr>
                  <a:t>resonant wave damping</a:t>
                </a:r>
              </a:p>
              <a:p>
                <a:pPr marL="914400" lvl="1" indent="-457200">
                  <a:buFont typeface="Wingdings" pitchFamily="2" charset="2"/>
                  <a:buChar char="§"/>
                </a:pPr>
                <a:r>
                  <a:rPr lang="en-US" sz="2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Seaford Display" pitchFamily="2" charset="0"/>
                  </a:rPr>
                  <a:t>turbulent dissipation</a:t>
                </a:r>
              </a:p>
              <a:p>
                <a:pPr marL="457200" indent="-457200" algn="l">
                  <a:buFont typeface="Courier New" panose="02070309020205020404" pitchFamily="49" charset="0"/>
                  <a:buChar char="o"/>
                </a:pPr>
                <a:r>
                  <a:rPr lang="en-US" sz="2600" b="1" dirty="0">
                    <a:latin typeface="Seaford Display" pitchFamily="2" charset="0"/>
                  </a:rPr>
                  <a:t>inward propagating Alfven waves remain tethered to the corona </a:t>
                </a:r>
                <a14:m>
                  <m:oMath xmlns:m="http://schemas.openxmlformats.org/officeDocument/2006/math">
                    <m:r>
                      <a:rPr lang="en-US" sz="2600" b="1" i="1" smtClean="0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sz="2600" b="1" dirty="0">
                    <a:latin typeface="Seaford Display" pitchFamily="2" charset="0"/>
                  </a:rPr>
                  <a:t> different turbulence properties</a:t>
                </a:r>
              </a:p>
            </p:txBody>
          </p:sp>
        </mc:Choice>
        <mc:Fallback xmlns="">
          <p:sp>
            <p:nvSpPr>
              <p:cNvPr id="13" name="Title 1">
                <a:extLst>
                  <a:ext uri="{FF2B5EF4-FFF2-40B4-BE49-F238E27FC236}">
                    <a16:creationId xmlns:a16="http://schemas.microsoft.com/office/drawing/2014/main" id="{FE717718-D6A9-2CCE-CD28-1765F95A87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359" y="1584209"/>
                <a:ext cx="6253132" cy="4842185"/>
              </a:xfrm>
              <a:prstGeom prst="rect">
                <a:avLst/>
              </a:prstGeom>
              <a:blipFill>
                <a:blip r:embed="rId3"/>
                <a:stretch>
                  <a:fillRect l="-1623" r="-16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 descr="A logo with a satellite in the background&#10;&#10;Description automatically generated">
            <a:extLst>
              <a:ext uri="{FF2B5EF4-FFF2-40B4-BE49-F238E27FC236}">
                <a16:creationId xmlns:a16="http://schemas.microsoft.com/office/drawing/2014/main" id="{F3D0285F-425B-7632-E5AD-FAB07A09DA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95698" y="153365"/>
            <a:ext cx="1221339" cy="1221339"/>
          </a:xfrm>
          <a:prstGeom prst="rect">
            <a:avLst/>
          </a:prstGeom>
        </p:spPr>
      </p:pic>
      <p:pic>
        <p:nvPicPr>
          <p:cNvPr id="14" name="Picture 13" descr="A blue circle with yellow text and a yellow and blue logo&#10;&#10;Description automatically generated">
            <a:extLst>
              <a:ext uri="{FF2B5EF4-FFF2-40B4-BE49-F238E27FC236}">
                <a16:creationId xmlns:a16="http://schemas.microsoft.com/office/drawing/2014/main" id="{42A1AFCA-89C6-04B5-1055-93DCDCCFE3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78551" y="122531"/>
            <a:ext cx="1221339" cy="1221339"/>
          </a:xfrm>
          <a:prstGeom prst="rect">
            <a:avLst/>
          </a:prstGeom>
        </p:spPr>
      </p:pic>
      <p:pic>
        <p:nvPicPr>
          <p:cNvPr id="12" name="Picture 11" descr="A graph of a graph with orange and blue lines&#10;&#10;Description automatically generated">
            <a:extLst>
              <a:ext uri="{FF2B5EF4-FFF2-40B4-BE49-F238E27FC236}">
                <a16:creationId xmlns:a16="http://schemas.microsoft.com/office/drawing/2014/main" id="{F0A6839A-3083-F6AD-E772-91AFBF56A60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34640" y="1964820"/>
            <a:ext cx="4808517" cy="361350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2BE5CD3-A4CB-BBE0-95AD-5A9715654DD0}"/>
              </a:ext>
            </a:extLst>
          </p:cNvPr>
          <p:cNvSpPr txBox="1"/>
          <p:nvPr/>
        </p:nvSpPr>
        <p:spPr>
          <a:xfrm>
            <a:off x="7375844" y="5643529"/>
            <a:ext cx="452479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latin typeface="Seaford Display" pitchFamily="2" charset="0"/>
              </a:rPr>
              <a:t>Magnetic field turbulence amplitude [Bandyopadhyay</a:t>
            </a:r>
            <a:r>
              <a:rPr lang="en-US" b="1" i="0" dirty="0">
                <a:effectLst/>
                <a:latin typeface="Seaford Display" pitchFamily="2" charset="0"/>
              </a:rPr>
              <a:t> et al. (2022)]</a:t>
            </a:r>
            <a:endParaRPr lang="en-US" b="1" dirty="0">
              <a:latin typeface="Seaford Display" pitchFamily="2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277FC45-38A2-2CD9-FE96-A19ADC97948D}"/>
              </a:ext>
            </a:extLst>
          </p:cNvPr>
          <p:cNvSpPr txBox="1">
            <a:spLocks/>
          </p:cNvSpPr>
          <p:nvPr/>
        </p:nvSpPr>
        <p:spPr>
          <a:xfrm>
            <a:off x="0" y="6478686"/>
            <a:ext cx="629629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2000" b="1" dirty="0">
                <a:solidFill>
                  <a:schemeClr val="bg1"/>
                </a:solidFill>
                <a:latin typeface="Seaford Display" pitchFamily="2" charset="0"/>
              </a:rPr>
              <a:t>FIELDS/RPW Consortium Meeting – February 28, 2024 </a:t>
            </a:r>
            <a:endParaRPr lang="en-US" sz="2000" dirty="0">
              <a:solidFill>
                <a:schemeClr val="bg1"/>
              </a:solidFill>
              <a:latin typeface="Seaford Display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31941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F68B3F68-107C-434F-AA38-110D5EA91B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AAD0DBB9-1A4B-4391-81D4-CB19F9AB91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0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063BBA22-50EA-4C4D-BE05-F1CE4E63A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7" y="-5307778"/>
            <a:ext cx="1576446" cy="12192002"/>
          </a:xfrm>
          <a:prstGeom prst="rect">
            <a:avLst/>
          </a:prstGeom>
          <a:gradFill>
            <a:gsLst>
              <a:gs pos="23000">
                <a:schemeClr val="accent1">
                  <a:alpha val="0"/>
                </a:schemeClr>
              </a:gs>
              <a:gs pos="99000">
                <a:srgbClr val="000000">
                  <a:alpha val="74000"/>
                </a:srgb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7413A6A-657D-3E40-689D-1B151705E3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835" y="442913"/>
            <a:ext cx="5834865" cy="932905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l"/>
            <a:r>
              <a:rPr lang="en-US" sz="40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  <a:t>Extra Slides</a:t>
            </a:r>
            <a:endParaRPr lang="en-US" sz="4000" b="1" kern="12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25E5DF81-CD07-5F6E-4275-68A960C4A229}"/>
              </a:ext>
            </a:extLst>
          </p:cNvPr>
          <p:cNvSpPr/>
          <p:nvPr/>
        </p:nvSpPr>
        <p:spPr>
          <a:xfrm>
            <a:off x="0" y="6453051"/>
            <a:ext cx="12192000" cy="404949"/>
          </a:xfrm>
          <a:prstGeom prst="rect">
            <a:avLst/>
          </a:prstGeom>
          <a:solidFill>
            <a:srgbClr val="1D2F5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Subtitle 2">
            <a:extLst>
              <a:ext uri="{FF2B5EF4-FFF2-40B4-BE49-F238E27FC236}">
                <a16:creationId xmlns:a16="http://schemas.microsoft.com/office/drawing/2014/main" id="{7AB35F24-EA7F-746C-2387-704F082F9F22}"/>
              </a:ext>
            </a:extLst>
          </p:cNvPr>
          <p:cNvSpPr txBox="1">
            <a:spLocks/>
          </p:cNvSpPr>
          <p:nvPr/>
        </p:nvSpPr>
        <p:spPr>
          <a:xfrm>
            <a:off x="9339943" y="6478686"/>
            <a:ext cx="285205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1960" b="1" dirty="0">
                <a:solidFill>
                  <a:schemeClr val="bg1"/>
                </a:solidFill>
                <a:latin typeface="Seaford Display" pitchFamily="2" charset="0"/>
              </a:rPr>
              <a:t>tamarervin@berkeley.edu</a:t>
            </a:r>
            <a:endParaRPr lang="en-US" sz="19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pic>
        <p:nvPicPr>
          <p:cNvPr id="4" name="Picture 3" descr="A logo with a satellite in the background&#10;&#10;Description automatically generated">
            <a:extLst>
              <a:ext uri="{FF2B5EF4-FFF2-40B4-BE49-F238E27FC236}">
                <a16:creationId xmlns:a16="http://schemas.microsoft.com/office/drawing/2014/main" id="{EAF3C18F-7F7B-5E82-CF28-26256EE298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5698" y="153365"/>
            <a:ext cx="1221339" cy="1221339"/>
          </a:xfrm>
          <a:prstGeom prst="rect">
            <a:avLst/>
          </a:prstGeom>
        </p:spPr>
      </p:pic>
      <p:pic>
        <p:nvPicPr>
          <p:cNvPr id="7" name="Picture 6" descr="A blue circle with yellow text and a yellow and blue logo&#10;&#10;Description automatically generated">
            <a:extLst>
              <a:ext uri="{FF2B5EF4-FFF2-40B4-BE49-F238E27FC236}">
                <a16:creationId xmlns:a16="http://schemas.microsoft.com/office/drawing/2014/main" id="{BB9DC8F7-E242-2E9B-00F7-B2FAB0B41F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8551" y="122531"/>
            <a:ext cx="1221339" cy="1221339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79744556-1D7E-9139-B5A5-F1E4592BCA2C}"/>
              </a:ext>
            </a:extLst>
          </p:cNvPr>
          <p:cNvSpPr txBox="1">
            <a:spLocks/>
          </p:cNvSpPr>
          <p:nvPr/>
        </p:nvSpPr>
        <p:spPr>
          <a:xfrm>
            <a:off x="0" y="6478686"/>
            <a:ext cx="629629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2000" b="1" dirty="0">
                <a:solidFill>
                  <a:schemeClr val="bg1"/>
                </a:solidFill>
                <a:latin typeface="Seaford Display" pitchFamily="2" charset="0"/>
              </a:rPr>
              <a:t>FIELDS/RPW Consortium Meeting – February 28, 2024 </a:t>
            </a:r>
            <a:endParaRPr lang="en-US" sz="2000" dirty="0">
              <a:solidFill>
                <a:schemeClr val="bg1"/>
              </a:solidFill>
              <a:latin typeface="Seaford Display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96456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F68B3F68-107C-434F-AA38-110D5EA91B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AAD0DBB9-1A4B-4391-81D4-CB19F9AB91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0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063BBA22-50EA-4C4D-BE05-F1CE4E63A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7" y="-5307778"/>
            <a:ext cx="1576446" cy="12192002"/>
          </a:xfrm>
          <a:prstGeom prst="rect">
            <a:avLst/>
          </a:prstGeom>
          <a:gradFill>
            <a:gsLst>
              <a:gs pos="23000">
                <a:schemeClr val="accent1">
                  <a:alpha val="0"/>
                </a:schemeClr>
              </a:gs>
              <a:gs pos="99000">
                <a:srgbClr val="000000">
                  <a:alpha val="74000"/>
                </a:srgb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25E5DF81-CD07-5F6E-4275-68A960C4A229}"/>
              </a:ext>
            </a:extLst>
          </p:cNvPr>
          <p:cNvSpPr/>
          <p:nvPr/>
        </p:nvSpPr>
        <p:spPr>
          <a:xfrm>
            <a:off x="0" y="6453051"/>
            <a:ext cx="12192000" cy="404949"/>
          </a:xfrm>
          <a:prstGeom prst="rect">
            <a:avLst/>
          </a:prstGeom>
          <a:solidFill>
            <a:srgbClr val="1D2F5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Subtitle 2">
            <a:extLst>
              <a:ext uri="{FF2B5EF4-FFF2-40B4-BE49-F238E27FC236}">
                <a16:creationId xmlns:a16="http://schemas.microsoft.com/office/drawing/2014/main" id="{7AB35F24-EA7F-746C-2387-704F082F9F22}"/>
              </a:ext>
            </a:extLst>
          </p:cNvPr>
          <p:cNvSpPr txBox="1">
            <a:spLocks/>
          </p:cNvSpPr>
          <p:nvPr/>
        </p:nvSpPr>
        <p:spPr>
          <a:xfrm>
            <a:off x="9339943" y="6478686"/>
            <a:ext cx="285205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1960" b="1" dirty="0">
                <a:solidFill>
                  <a:schemeClr val="bg1"/>
                </a:solidFill>
                <a:latin typeface="Seaford Display" pitchFamily="2" charset="0"/>
              </a:rPr>
              <a:t>tamarervin@berkeley.edu</a:t>
            </a:r>
            <a:endParaRPr lang="en-US" sz="19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332E236-83DA-E56C-E691-BC5C15CD4FE6}"/>
              </a:ext>
            </a:extLst>
          </p:cNvPr>
          <p:cNvSpPr txBox="1">
            <a:spLocks/>
          </p:cNvSpPr>
          <p:nvPr/>
        </p:nvSpPr>
        <p:spPr>
          <a:xfrm>
            <a:off x="0" y="1600086"/>
            <a:ext cx="6474322" cy="21694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l">
              <a:buFont typeface="Courier New" panose="02070309020205020404" pitchFamily="49" charset="0"/>
              <a:buChar char="o"/>
            </a:pPr>
            <a:r>
              <a:rPr lang="en-US" sz="2600" b="1" dirty="0">
                <a:effectLst/>
                <a:latin typeface="Seaford Display" pitchFamily="2" charset="0"/>
              </a:rPr>
              <a:t>Model stream with 1D Isothermal-Polytropic Parker wind model</a:t>
            </a:r>
            <a:endParaRPr lang="en-US" sz="2600" b="1" dirty="0">
              <a:latin typeface="Seaford Display" pitchFamily="2" charset="0"/>
            </a:endParaRPr>
          </a:p>
          <a:p>
            <a:pPr marL="914400" lvl="1" indent="-457200">
              <a:buFont typeface="Wingdings" pitchFamily="2" charset="2"/>
              <a:buChar char="§"/>
            </a:pPr>
            <a:r>
              <a:rPr lang="en-US" sz="2600" dirty="0">
                <a:solidFill>
                  <a:schemeClr val="tx1">
                    <a:lumMod val="75000"/>
                    <a:lumOff val="25000"/>
                  </a:schemeClr>
                </a:solidFill>
                <a:latin typeface="Seaford Display" pitchFamily="2" charset="0"/>
              </a:rPr>
              <a:t>Fit the model to PSP and 1AU observations</a:t>
            </a:r>
          </a:p>
        </p:txBody>
      </p:sp>
      <p:pic>
        <p:nvPicPr>
          <p:cNvPr id="13" name="Picture 12" descr="A logo with a satellite in the background&#10;&#10;Description automatically generated">
            <a:extLst>
              <a:ext uri="{FF2B5EF4-FFF2-40B4-BE49-F238E27FC236}">
                <a16:creationId xmlns:a16="http://schemas.microsoft.com/office/drawing/2014/main" id="{24A4D162-8AC7-EC42-4340-C470B4D44A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5698" y="153365"/>
            <a:ext cx="1221339" cy="1221339"/>
          </a:xfrm>
          <a:prstGeom prst="rect">
            <a:avLst/>
          </a:prstGeom>
        </p:spPr>
      </p:pic>
      <p:pic>
        <p:nvPicPr>
          <p:cNvPr id="19" name="Picture 18" descr="A blue circle with yellow text and a yellow and blue logo&#10;&#10;Description automatically generated">
            <a:extLst>
              <a:ext uri="{FF2B5EF4-FFF2-40B4-BE49-F238E27FC236}">
                <a16:creationId xmlns:a16="http://schemas.microsoft.com/office/drawing/2014/main" id="{0AEAF873-35DE-EE57-0857-5B8A6B2636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8551" y="122531"/>
            <a:ext cx="1221339" cy="1221339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15255059-94ED-AF9B-7489-26940F1AD8BB}"/>
              </a:ext>
            </a:extLst>
          </p:cNvPr>
          <p:cNvSpPr txBox="1">
            <a:spLocks/>
          </p:cNvSpPr>
          <p:nvPr/>
        </p:nvSpPr>
        <p:spPr>
          <a:xfrm>
            <a:off x="171834" y="122531"/>
            <a:ext cx="6243573" cy="125328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5400" b="1" dirty="0">
                <a:solidFill>
                  <a:schemeClr val="bg1"/>
                </a:solidFill>
                <a:latin typeface="Seaford Display" pitchFamily="2" charset="0"/>
              </a:rPr>
              <a:t>Modeling:</a:t>
            </a:r>
            <a:br>
              <a:rPr lang="en-US" sz="4000" b="1" dirty="0">
                <a:solidFill>
                  <a:schemeClr val="bg1"/>
                </a:solidFill>
                <a:latin typeface="Seaford Display" pitchFamily="2" charset="0"/>
              </a:rPr>
            </a:br>
            <a:r>
              <a:rPr lang="en-US" sz="4000" b="1" dirty="0">
                <a:solidFill>
                  <a:schemeClr val="bg1"/>
                </a:solidFill>
                <a:latin typeface="Seaford Display" pitchFamily="2" charset="0"/>
              </a:rPr>
              <a:t>Propagation of Wind Stream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3959CF5-6A9A-6C36-222C-8585394AC8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456" y="3769493"/>
            <a:ext cx="11502733" cy="2338818"/>
          </a:xfrm>
          <a:prstGeom prst="rect">
            <a:avLst/>
          </a:prstGeom>
        </p:spPr>
      </p:pic>
      <p:sp>
        <p:nvSpPr>
          <p:cNvPr id="2" name="Subtitle 2">
            <a:extLst>
              <a:ext uri="{FF2B5EF4-FFF2-40B4-BE49-F238E27FC236}">
                <a16:creationId xmlns:a16="http://schemas.microsoft.com/office/drawing/2014/main" id="{1051976D-6CF0-5870-CDEE-130590022B3D}"/>
              </a:ext>
            </a:extLst>
          </p:cNvPr>
          <p:cNvSpPr txBox="1">
            <a:spLocks/>
          </p:cNvSpPr>
          <p:nvPr/>
        </p:nvSpPr>
        <p:spPr>
          <a:xfrm>
            <a:off x="0" y="6478686"/>
            <a:ext cx="629629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2000" b="1" dirty="0">
                <a:solidFill>
                  <a:schemeClr val="bg1"/>
                </a:solidFill>
                <a:latin typeface="Seaford Display" pitchFamily="2" charset="0"/>
              </a:rPr>
              <a:t>FIELDS/RPW Consortium Meeting – February 28, 2024 </a:t>
            </a:r>
            <a:endParaRPr lang="en-US" sz="2000" dirty="0">
              <a:solidFill>
                <a:schemeClr val="bg1"/>
              </a:solidFill>
              <a:latin typeface="Seaford Display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971791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2D5BCAC-B860-ECA9-455F-F3607606DC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6542087A-3E95-39D9-1E11-E7DF2A679C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AB2EB7E3-A6B8-FB9F-5DAE-673A7E0B75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E4E3E6C9-B85D-EF53-A689-9F93A10C33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0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98122C3A-E6FA-29A5-8A47-5AB6609ED8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7" y="-5307778"/>
            <a:ext cx="1576446" cy="12192002"/>
          </a:xfrm>
          <a:prstGeom prst="rect">
            <a:avLst/>
          </a:prstGeom>
          <a:gradFill>
            <a:gsLst>
              <a:gs pos="23000">
                <a:schemeClr val="accent1">
                  <a:alpha val="0"/>
                </a:schemeClr>
              </a:gs>
              <a:gs pos="99000">
                <a:srgbClr val="000000">
                  <a:alpha val="74000"/>
                </a:srgb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DE9B20-3CA3-FD50-9744-28A900906A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835" y="414338"/>
            <a:ext cx="6372656" cy="96148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l"/>
            <a:r>
              <a:rPr lang="en-US" sz="54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  <a:t>Modeling: </a:t>
            </a:r>
            <a:br>
              <a:rPr lang="en-US" sz="40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</a:br>
            <a:r>
              <a:rPr lang="en-US" sz="40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  <a:t>Methods</a:t>
            </a:r>
            <a:endParaRPr lang="en-US" sz="4000" b="1" kern="12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80F7B78D-A84D-0269-731E-CEDF0DC8990A}"/>
              </a:ext>
            </a:extLst>
          </p:cNvPr>
          <p:cNvSpPr/>
          <p:nvPr/>
        </p:nvSpPr>
        <p:spPr>
          <a:xfrm>
            <a:off x="0" y="6453051"/>
            <a:ext cx="12192000" cy="404949"/>
          </a:xfrm>
          <a:prstGeom prst="rect">
            <a:avLst/>
          </a:prstGeom>
          <a:solidFill>
            <a:srgbClr val="1D2F5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Subtitle 2">
            <a:extLst>
              <a:ext uri="{FF2B5EF4-FFF2-40B4-BE49-F238E27FC236}">
                <a16:creationId xmlns:a16="http://schemas.microsoft.com/office/drawing/2014/main" id="{759443BA-406D-CAB9-71E3-685D4AD31343}"/>
              </a:ext>
            </a:extLst>
          </p:cNvPr>
          <p:cNvSpPr txBox="1">
            <a:spLocks/>
          </p:cNvSpPr>
          <p:nvPr/>
        </p:nvSpPr>
        <p:spPr>
          <a:xfrm>
            <a:off x="9339943" y="6478686"/>
            <a:ext cx="285205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1960" b="1" dirty="0">
                <a:solidFill>
                  <a:schemeClr val="bg1"/>
                </a:solidFill>
                <a:latin typeface="Seaford Display" pitchFamily="2" charset="0"/>
              </a:rPr>
              <a:t>tamarervin@berkeley.edu</a:t>
            </a:r>
            <a:endParaRPr lang="en-US" sz="1900" dirty="0">
              <a:solidFill>
                <a:schemeClr val="bg1"/>
              </a:solidFill>
              <a:latin typeface="Seaford Display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itle 1">
                <a:extLst>
                  <a:ext uri="{FF2B5EF4-FFF2-40B4-BE49-F238E27FC236}">
                    <a16:creationId xmlns:a16="http://schemas.microsoft.com/office/drawing/2014/main" id="{06DDBDC7-A7A6-C90B-511C-D7CE44BC3BA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975" y="2522218"/>
                <a:ext cx="6607304" cy="3693766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457200" indent="-457200" algn="l">
                  <a:buFont typeface="Courier New" panose="02070309020205020404" pitchFamily="49" charset="0"/>
                  <a:buChar char="o"/>
                </a:pPr>
                <a:r>
                  <a:rPr lang="en-US" sz="2600" b="1" dirty="0">
                    <a:latin typeface="Seaford Display" pitchFamily="2" charset="0"/>
                  </a:rPr>
                  <a:t>use the PSI MAS model [Riley et al. (2021)]</a:t>
                </a:r>
              </a:p>
              <a:p>
                <a:pPr marL="457200" indent="-457200" algn="l">
                  <a:buFont typeface="Courier New" panose="02070309020205020404" pitchFamily="49" charset="0"/>
                  <a:buChar char="o"/>
                </a:pPr>
                <a:r>
                  <a:rPr lang="en-US" sz="2600" b="1" dirty="0">
                    <a:effectLst/>
                    <a:latin typeface="Seaford Display" pitchFamily="2" charset="0"/>
                  </a:rPr>
                  <a:t>integrates the time-dependent thermodynamic MHD equations </a:t>
                </a:r>
                <a:r>
                  <a:rPr lang="en-US" sz="2600" b="1" dirty="0">
                    <a:latin typeface="Seaford Display" pitchFamily="2" charset="0"/>
                  </a:rPr>
                  <a:t>over a </a:t>
                </a:r>
              </a:p>
              <a:p>
                <a:pPr algn="l"/>
                <a:r>
                  <a:rPr lang="en-US" sz="2600" b="1" dirty="0">
                    <a:latin typeface="Seaford Display" pitchFamily="2" charset="0"/>
                  </a:rPr>
                  <a:t>        non-uniform 3D grid</a:t>
                </a:r>
              </a:p>
              <a:p>
                <a:pPr marL="457200" indent="-457200" algn="l">
                  <a:buFont typeface="Courier New" panose="02070309020205020404" pitchFamily="49" charset="0"/>
                  <a:buChar char="o"/>
                </a:pPr>
                <a:r>
                  <a:rPr lang="en-US" sz="2600" b="1" dirty="0">
                    <a:latin typeface="Seaford Display" pitchFamily="2" charset="0"/>
                  </a:rPr>
                  <a:t>solved in two regimes</a:t>
                </a:r>
                <a:endParaRPr lang="en-US" sz="2600" b="1" dirty="0">
                  <a:solidFill>
                    <a:schemeClr val="tx1"/>
                  </a:solidFill>
                  <a:latin typeface="Seaford Display" pitchFamily="2" charset="0"/>
                </a:endParaRPr>
              </a:p>
              <a:p>
                <a:pPr marL="914400" lvl="1" indent="-457200">
                  <a:buFont typeface="Wingdings" pitchFamily="2" charset="2"/>
                  <a:buChar char="§"/>
                </a:pPr>
                <a:r>
                  <a:rPr lang="en-US" sz="2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eaford Display" pitchFamily="2" charset="0"/>
                  </a:rPr>
                  <a:t>c</a:t>
                </a:r>
                <a:r>
                  <a:rPr lang="en-US" sz="2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Seaford Display" pitchFamily="2" charset="0"/>
                  </a:rPr>
                  <a:t>oronal regime: 1 to 30</a:t>
                </a:r>
                <a:r>
                  <a:rPr lang="en-US" sz="2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3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300" b="0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R</m:t>
                        </m:r>
                      </m:e>
                      <m:sub>
                        <m:r>
                          <a:rPr lang="en-US" sz="2300" b="0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⨀</m:t>
                        </m:r>
                      </m:sub>
                    </m:sSub>
                  </m:oMath>
                </a14:m>
                <a:r>
                  <a:rPr lang="en-US" sz="2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Seaford Display" pitchFamily="2" charset="0"/>
                  </a:rPr>
                  <a:t> </a:t>
                </a:r>
              </a:p>
              <a:p>
                <a:pPr marL="914400" lvl="1" indent="-457200">
                  <a:buFont typeface="Wingdings" pitchFamily="2" charset="2"/>
                  <a:buChar char="§"/>
                </a:pPr>
                <a:r>
                  <a:rPr lang="en-US" sz="2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eaford Display" pitchFamily="2" charset="0"/>
                  </a:rPr>
                  <a:t>heliospheric regime: 30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3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300" b="0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R</m:t>
                        </m:r>
                      </m:e>
                      <m:sub>
                        <m:r>
                          <a:rPr lang="en-US" sz="2300" b="0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⨀</m:t>
                        </m:r>
                      </m:sub>
                    </m:sSub>
                  </m:oMath>
                </a14:m>
                <a:r>
                  <a:rPr lang="en-US" sz="2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eaford Display" pitchFamily="2" charset="0"/>
                  </a:rPr>
                  <a:t> to 1AU</a:t>
                </a:r>
              </a:p>
            </p:txBody>
          </p:sp>
        </mc:Choice>
        <mc:Fallback xmlns="">
          <p:sp>
            <p:nvSpPr>
              <p:cNvPr id="13" name="Title 1">
                <a:extLst>
                  <a:ext uri="{FF2B5EF4-FFF2-40B4-BE49-F238E27FC236}">
                    <a16:creationId xmlns:a16="http://schemas.microsoft.com/office/drawing/2014/main" id="{06DDBDC7-A7A6-C90B-511C-D7CE44BC3B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75" y="2522218"/>
                <a:ext cx="6607304" cy="3693766"/>
              </a:xfrm>
              <a:prstGeom prst="rect">
                <a:avLst/>
              </a:prstGeom>
              <a:blipFill>
                <a:blip r:embed="rId3"/>
                <a:stretch>
                  <a:fillRect l="-1344" r="-13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 descr="A logo with a satellite in the background&#10;&#10;Description automatically generated">
            <a:extLst>
              <a:ext uri="{FF2B5EF4-FFF2-40B4-BE49-F238E27FC236}">
                <a16:creationId xmlns:a16="http://schemas.microsoft.com/office/drawing/2014/main" id="{9F0A04C9-ED2D-C208-2EC1-18A497303D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95698" y="153365"/>
            <a:ext cx="1221339" cy="1221339"/>
          </a:xfrm>
          <a:prstGeom prst="rect">
            <a:avLst/>
          </a:prstGeom>
        </p:spPr>
      </p:pic>
      <p:pic>
        <p:nvPicPr>
          <p:cNvPr id="14" name="Picture 13" descr="A blue circle with yellow text and a yellow and blue logo&#10;&#10;Description automatically generated">
            <a:extLst>
              <a:ext uri="{FF2B5EF4-FFF2-40B4-BE49-F238E27FC236}">
                <a16:creationId xmlns:a16="http://schemas.microsoft.com/office/drawing/2014/main" id="{95F9E146-F790-E023-CE2A-E74143A362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78551" y="122531"/>
            <a:ext cx="1221339" cy="1221339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C8B29B93-2585-627A-A568-0F84287B0FEA}"/>
              </a:ext>
            </a:extLst>
          </p:cNvPr>
          <p:cNvSpPr txBox="1">
            <a:spLocks/>
          </p:cNvSpPr>
          <p:nvPr/>
        </p:nvSpPr>
        <p:spPr>
          <a:xfrm>
            <a:off x="0" y="6478686"/>
            <a:ext cx="629629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2000" b="1" dirty="0">
                <a:solidFill>
                  <a:schemeClr val="bg1"/>
                </a:solidFill>
                <a:latin typeface="Seaford Display" pitchFamily="2" charset="0"/>
              </a:rPr>
              <a:t>FIELDS/RPW Consortium Meeting – February 28, 2024 </a:t>
            </a:r>
            <a:endParaRPr lang="en-US" sz="20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pic>
        <p:nvPicPr>
          <p:cNvPr id="3" name="Picture 2" descr="A math problems with numbers and symbols&#10;&#10;Description automatically generated with medium confidence">
            <a:extLst>
              <a:ext uri="{FF2B5EF4-FFF2-40B4-BE49-F238E27FC236}">
                <a16:creationId xmlns:a16="http://schemas.microsoft.com/office/drawing/2014/main" id="{DFAF267D-6697-3406-4396-A88C65ED069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74012" y="1648360"/>
            <a:ext cx="4235126" cy="4653138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812506E6-C28F-F67C-4C98-0E5D9BD4288B}"/>
              </a:ext>
            </a:extLst>
          </p:cNvPr>
          <p:cNvCxnSpPr/>
          <p:nvPr/>
        </p:nvCxnSpPr>
        <p:spPr>
          <a:xfrm>
            <a:off x="7586133" y="3680178"/>
            <a:ext cx="1309511" cy="474133"/>
          </a:xfrm>
          <a:prstGeom prst="straightConnector1">
            <a:avLst/>
          </a:prstGeom>
          <a:ln w="28575">
            <a:solidFill>
              <a:srgbClr val="B3B6E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A9BA5B4C-A951-D36B-EDC7-4B06E8AFF5A1}"/>
              </a:ext>
            </a:extLst>
          </p:cNvPr>
          <p:cNvSpPr txBox="1">
            <a:spLocks/>
          </p:cNvSpPr>
          <p:nvPr/>
        </p:nvSpPr>
        <p:spPr>
          <a:xfrm>
            <a:off x="6617085" y="3273470"/>
            <a:ext cx="1283686" cy="506684"/>
          </a:xfrm>
          <a:prstGeom prst="rect">
            <a:avLst/>
          </a:prstGeom>
          <a:solidFill>
            <a:srgbClr val="B3B6EC"/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600" b="1" dirty="0">
                <a:latin typeface="Seaford Display" pitchFamily="2" charset="0"/>
              </a:rPr>
              <a:t>radiative</a:t>
            </a:r>
          </a:p>
          <a:p>
            <a:pPr algn="l"/>
            <a:r>
              <a:rPr lang="en-US" sz="1600" b="1" dirty="0">
                <a:latin typeface="Seaford Display" pitchFamily="2" charset="0"/>
              </a:rPr>
              <a:t>loss</a:t>
            </a:r>
            <a:endParaRPr lang="en-US" sz="1600" dirty="0">
              <a:latin typeface="Seaford Display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858C8A3-7E83-4CB5-F9C1-B72230B8785E}"/>
              </a:ext>
            </a:extLst>
          </p:cNvPr>
          <p:cNvSpPr txBox="1">
            <a:spLocks/>
          </p:cNvSpPr>
          <p:nvPr/>
        </p:nvSpPr>
        <p:spPr>
          <a:xfrm>
            <a:off x="5498683" y="1830972"/>
            <a:ext cx="2849819" cy="809771"/>
          </a:xfrm>
          <a:prstGeom prst="rect">
            <a:avLst/>
          </a:prstGeom>
          <a:solidFill>
            <a:srgbClr val="84D7EB"/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600" b="1" dirty="0">
                <a:latin typeface="Seaford Display" pitchFamily="2" charset="0"/>
              </a:rPr>
              <a:t>semi-implicit term for stability &amp; resolving the transition region</a:t>
            </a:r>
            <a:endParaRPr lang="en-US" sz="1600" dirty="0">
              <a:latin typeface="Seaford Display" pitchFamily="2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B1414B2-9AD6-B172-63ED-72E7D6E7E5E9}"/>
              </a:ext>
            </a:extLst>
          </p:cNvPr>
          <p:cNvSpPr/>
          <p:nvPr/>
        </p:nvSpPr>
        <p:spPr>
          <a:xfrm>
            <a:off x="8353778" y="4154311"/>
            <a:ext cx="986165" cy="474134"/>
          </a:xfrm>
          <a:prstGeom prst="rect">
            <a:avLst/>
          </a:prstGeom>
          <a:noFill/>
          <a:ln w="28575">
            <a:solidFill>
              <a:srgbClr val="B3B6E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D1F083D-2FB7-0E72-36AB-A6836A2BA64D}"/>
              </a:ext>
            </a:extLst>
          </p:cNvPr>
          <p:cNvSpPr txBox="1">
            <a:spLocks/>
          </p:cNvSpPr>
          <p:nvPr/>
        </p:nvSpPr>
        <p:spPr>
          <a:xfrm>
            <a:off x="10052571" y="4043450"/>
            <a:ext cx="1283686" cy="506684"/>
          </a:xfrm>
          <a:prstGeom prst="rect">
            <a:avLst/>
          </a:prstGeom>
          <a:solidFill>
            <a:srgbClr val="F59CD1"/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600" b="1" dirty="0">
                <a:latin typeface="Seaford Display" pitchFamily="2" charset="0"/>
              </a:rPr>
              <a:t>coronal heating term</a:t>
            </a:r>
            <a:endParaRPr lang="en-US" sz="1600" dirty="0">
              <a:latin typeface="Seaford Display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96248AB-B1F0-3B2C-52C5-3D01DD97DF04}"/>
              </a:ext>
            </a:extLst>
          </p:cNvPr>
          <p:cNvSpPr/>
          <p:nvPr/>
        </p:nvSpPr>
        <p:spPr>
          <a:xfrm>
            <a:off x="9347033" y="4081393"/>
            <a:ext cx="544542" cy="591900"/>
          </a:xfrm>
          <a:prstGeom prst="ellipse">
            <a:avLst/>
          </a:prstGeom>
          <a:noFill/>
          <a:ln w="28575">
            <a:solidFill>
              <a:srgbClr val="F59C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D9017E2-3344-54DF-A5BF-561EF582B795}"/>
              </a:ext>
            </a:extLst>
          </p:cNvPr>
          <p:cNvSpPr/>
          <p:nvPr/>
        </p:nvSpPr>
        <p:spPr>
          <a:xfrm>
            <a:off x="9619304" y="5741850"/>
            <a:ext cx="1283686" cy="474134"/>
          </a:xfrm>
          <a:prstGeom prst="rect">
            <a:avLst/>
          </a:prstGeom>
          <a:noFill/>
          <a:ln w="28575">
            <a:solidFill>
              <a:srgbClr val="84D7E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Elbow Connector 22">
            <a:extLst>
              <a:ext uri="{FF2B5EF4-FFF2-40B4-BE49-F238E27FC236}">
                <a16:creationId xmlns:a16="http://schemas.microsoft.com/office/drawing/2014/main" id="{5D80D1E9-4F9C-1FC5-CD87-24813A6329F3}"/>
              </a:ext>
            </a:extLst>
          </p:cNvPr>
          <p:cNvCxnSpPr>
            <a:cxnSpLocks/>
          </p:cNvCxnSpPr>
          <p:nvPr/>
        </p:nvCxnSpPr>
        <p:spPr>
          <a:xfrm rot="16200000" flipH="1">
            <a:off x="7109166" y="3272579"/>
            <a:ext cx="3608251" cy="2278558"/>
          </a:xfrm>
          <a:prstGeom prst="bentConnector3">
            <a:avLst>
              <a:gd name="adj1" fmla="val 102874"/>
            </a:avLst>
          </a:prstGeom>
          <a:ln w="28575">
            <a:solidFill>
              <a:srgbClr val="84D7E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915E5BEB-B3EB-9680-8CFE-ED3E4FEB7A4D}"/>
              </a:ext>
            </a:extLst>
          </p:cNvPr>
          <p:cNvSpPr txBox="1"/>
          <p:nvPr/>
        </p:nvSpPr>
        <p:spPr>
          <a:xfrm>
            <a:off x="21553" y="1838643"/>
            <a:ext cx="545557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3200" b="1" dirty="0">
                <a:latin typeface="Seaford Display" pitchFamily="2" charset="0"/>
              </a:rPr>
              <a:t>Magnetohydrodynamic (MHD)</a:t>
            </a:r>
          </a:p>
        </p:txBody>
      </p:sp>
    </p:spTree>
    <p:extLst>
      <p:ext uri="{BB962C8B-B14F-4D97-AF65-F5344CB8AC3E}">
        <p14:creationId xmlns:p14="http://schemas.microsoft.com/office/powerpoint/2010/main" val="144066838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FACB5AD-63AB-E668-0D13-61B59B9AC9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5033A6FA-F661-0ADD-F665-5AD0BB7A9F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99951FAF-512F-2A01-C490-A2F725E40B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01C9DF63-181C-5949-92C1-A4143B0BAA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0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30317D1F-17F8-4FBD-CD11-E23F5C1866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7" y="-5307778"/>
            <a:ext cx="1576446" cy="12192002"/>
          </a:xfrm>
          <a:prstGeom prst="rect">
            <a:avLst/>
          </a:prstGeom>
          <a:gradFill>
            <a:gsLst>
              <a:gs pos="23000">
                <a:schemeClr val="accent1">
                  <a:alpha val="0"/>
                </a:schemeClr>
              </a:gs>
              <a:gs pos="99000">
                <a:srgbClr val="000000">
                  <a:alpha val="74000"/>
                </a:srgb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48619DF-5362-F96F-BC79-1138FFA365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835" y="414338"/>
            <a:ext cx="6372656" cy="96148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l"/>
            <a:r>
              <a:rPr lang="en-US" sz="54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  <a:t>Modeling: </a:t>
            </a:r>
            <a:br>
              <a:rPr lang="en-US" sz="40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</a:br>
            <a:r>
              <a:rPr lang="en-US" sz="40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  <a:t>Validation</a:t>
            </a:r>
            <a:endParaRPr lang="en-US" sz="4000" b="1" kern="12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30BE636-D221-4D89-2924-BC15877048F5}"/>
              </a:ext>
            </a:extLst>
          </p:cNvPr>
          <p:cNvSpPr/>
          <p:nvPr/>
        </p:nvSpPr>
        <p:spPr>
          <a:xfrm>
            <a:off x="0" y="6453051"/>
            <a:ext cx="12192000" cy="404949"/>
          </a:xfrm>
          <a:prstGeom prst="rect">
            <a:avLst/>
          </a:prstGeom>
          <a:solidFill>
            <a:srgbClr val="1D2F5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Subtitle 2">
            <a:extLst>
              <a:ext uri="{FF2B5EF4-FFF2-40B4-BE49-F238E27FC236}">
                <a16:creationId xmlns:a16="http://schemas.microsoft.com/office/drawing/2014/main" id="{8257F6B2-401B-E117-952F-7AAD4466E17A}"/>
              </a:ext>
            </a:extLst>
          </p:cNvPr>
          <p:cNvSpPr txBox="1">
            <a:spLocks/>
          </p:cNvSpPr>
          <p:nvPr/>
        </p:nvSpPr>
        <p:spPr>
          <a:xfrm>
            <a:off x="9339943" y="6478686"/>
            <a:ext cx="285205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1960" b="1" dirty="0">
                <a:solidFill>
                  <a:schemeClr val="bg1"/>
                </a:solidFill>
                <a:latin typeface="Seaford Display" pitchFamily="2" charset="0"/>
              </a:rPr>
              <a:t>tamarervin@berkeley.edu</a:t>
            </a:r>
            <a:endParaRPr lang="en-US" sz="19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10EE6DB-CCEF-8628-A416-4E0A93E541AA}"/>
              </a:ext>
            </a:extLst>
          </p:cNvPr>
          <p:cNvSpPr txBox="1">
            <a:spLocks/>
          </p:cNvSpPr>
          <p:nvPr/>
        </p:nvSpPr>
        <p:spPr>
          <a:xfrm>
            <a:off x="171835" y="1777697"/>
            <a:ext cx="6131552" cy="9346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600" b="1" dirty="0">
                <a:effectLst/>
                <a:latin typeface="Seaford Display" pitchFamily="2" charset="0"/>
              </a:rPr>
              <a:t>model</a:t>
            </a:r>
            <a:r>
              <a:rPr lang="en-US" sz="2600" b="1" dirty="0">
                <a:latin typeface="Seaford Display" pitchFamily="2" charset="0"/>
              </a:rPr>
              <a:t>s are validated with each other and in situ observations to provide confidence in our footpoint estimations/source regions</a:t>
            </a:r>
          </a:p>
        </p:txBody>
      </p:sp>
      <p:pic>
        <p:nvPicPr>
          <p:cNvPr id="8" name="Picture 7" descr="A logo with a satellite in the background&#10;&#10;Description automatically generated">
            <a:extLst>
              <a:ext uri="{FF2B5EF4-FFF2-40B4-BE49-F238E27FC236}">
                <a16:creationId xmlns:a16="http://schemas.microsoft.com/office/drawing/2014/main" id="{4D495930-288A-5028-A505-31A009CA66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5698" y="153365"/>
            <a:ext cx="1221339" cy="1221339"/>
          </a:xfrm>
          <a:prstGeom prst="rect">
            <a:avLst/>
          </a:prstGeom>
        </p:spPr>
      </p:pic>
      <p:pic>
        <p:nvPicPr>
          <p:cNvPr id="14" name="Picture 13" descr="A blue circle with yellow text and a yellow and blue logo&#10;&#10;Description automatically generated">
            <a:extLst>
              <a:ext uri="{FF2B5EF4-FFF2-40B4-BE49-F238E27FC236}">
                <a16:creationId xmlns:a16="http://schemas.microsoft.com/office/drawing/2014/main" id="{8E6F5F68-E158-22CD-D866-10E93F830E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78551" y="122531"/>
            <a:ext cx="1221339" cy="1221339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741A74F1-5AC2-032C-A6BC-F8994973922F}"/>
              </a:ext>
            </a:extLst>
          </p:cNvPr>
          <p:cNvSpPr txBox="1">
            <a:spLocks/>
          </p:cNvSpPr>
          <p:nvPr/>
        </p:nvSpPr>
        <p:spPr>
          <a:xfrm>
            <a:off x="0" y="6478686"/>
            <a:ext cx="629629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2000" b="1" dirty="0">
                <a:solidFill>
                  <a:schemeClr val="bg1"/>
                </a:solidFill>
                <a:latin typeface="Seaford Display" pitchFamily="2" charset="0"/>
              </a:rPr>
              <a:t>FIELDS/RPW Consortium Meeting – February 28, 2024 </a:t>
            </a:r>
            <a:endParaRPr lang="en-US" sz="20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45C87E8-5C6B-4C37-6159-B8B1773857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83994" y="1606575"/>
            <a:ext cx="5162286" cy="465500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1ECE93A-1B79-0E47-2E87-2C41AAEA9D5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6811" y="3219870"/>
            <a:ext cx="6710372" cy="2851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64144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B9E6F2A-AC01-6DE9-A3E1-16B28D114A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E3FB061A-3018-7D96-C4E6-ADDFF4850C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CAEA8B6C-CCD8-31DB-014A-438D3EEE8A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3008098F-F266-92C4-4DC2-87FD788511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0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9106FB7D-941C-FF75-0386-0FA4485D76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7" y="-5307778"/>
            <a:ext cx="1576446" cy="12192002"/>
          </a:xfrm>
          <a:prstGeom prst="rect">
            <a:avLst/>
          </a:prstGeom>
          <a:gradFill>
            <a:gsLst>
              <a:gs pos="23000">
                <a:schemeClr val="accent1">
                  <a:alpha val="0"/>
                </a:schemeClr>
              </a:gs>
              <a:gs pos="99000">
                <a:srgbClr val="000000">
                  <a:alpha val="74000"/>
                </a:srgb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EB53F3-C10F-32C8-FAF7-ABE59FED25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835" y="414338"/>
            <a:ext cx="6372656" cy="96148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l"/>
            <a:r>
              <a:rPr lang="en-US" sz="54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  <a:t>Modeling: </a:t>
            </a:r>
            <a:br>
              <a:rPr lang="en-US" sz="40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</a:br>
            <a:r>
              <a:rPr lang="en-US" sz="40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  <a:t>Methods</a:t>
            </a:r>
            <a:endParaRPr lang="en-US" sz="4000" b="1" kern="12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0BDE554C-E5A9-A916-ADCC-72B50B27899D}"/>
              </a:ext>
            </a:extLst>
          </p:cNvPr>
          <p:cNvSpPr/>
          <p:nvPr/>
        </p:nvSpPr>
        <p:spPr>
          <a:xfrm>
            <a:off x="0" y="6453051"/>
            <a:ext cx="12192000" cy="404949"/>
          </a:xfrm>
          <a:prstGeom prst="rect">
            <a:avLst/>
          </a:prstGeom>
          <a:solidFill>
            <a:srgbClr val="1D2F5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Subtitle 2">
            <a:extLst>
              <a:ext uri="{FF2B5EF4-FFF2-40B4-BE49-F238E27FC236}">
                <a16:creationId xmlns:a16="http://schemas.microsoft.com/office/drawing/2014/main" id="{90183FFF-0E4E-98DF-86BD-ED60FD3A9C07}"/>
              </a:ext>
            </a:extLst>
          </p:cNvPr>
          <p:cNvSpPr txBox="1">
            <a:spLocks/>
          </p:cNvSpPr>
          <p:nvPr/>
        </p:nvSpPr>
        <p:spPr>
          <a:xfrm>
            <a:off x="9339943" y="6478686"/>
            <a:ext cx="285205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1960" b="1" dirty="0">
                <a:solidFill>
                  <a:schemeClr val="bg1"/>
                </a:solidFill>
                <a:latin typeface="Seaford Display" pitchFamily="2" charset="0"/>
              </a:rPr>
              <a:t>tamarervin@berkeley.edu</a:t>
            </a:r>
            <a:endParaRPr lang="en-US" sz="1900" dirty="0">
              <a:solidFill>
                <a:schemeClr val="bg1"/>
              </a:solidFill>
              <a:latin typeface="Seaford Display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itle 1">
                <a:extLst>
                  <a:ext uri="{FF2B5EF4-FFF2-40B4-BE49-F238E27FC236}">
                    <a16:creationId xmlns:a16="http://schemas.microsoft.com/office/drawing/2014/main" id="{5206AEF2-8E29-A743-D3A6-0B211B5B5D7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85707" y="2348571"/>
                <a:ext cx="6980862" cy="3847953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457200" indent="-457200" algn="l">
                  <a:buFont typeface="Courier New" panose="02070309020205020404" pitchFamily="49" charset="0"/>
                  <a:buChar char="o"/>
                </a:pPr>
                <a:r>
                  <a:rPr lang="en-US" sz="2600" b="1" dirty="0">
                    <a:solidFill>
                      <a:schemeClr val="tx1"/>
                    </a:solidFill>
                    <a:latin typeface="Seaford Display" pitchFamily="2" charset="0"/>
                  </a:rPr>
                  <a:t>assume magnetostatic corona </a:t>
                </a:r>
                <a14:m>
                  <m:oMath xmlns:m="http://schemas.openxmlformats.org/officeDocument/2006/math">
                    <m:r>
                      <a:rPr lang="en-US" sz="2600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𝛁</m:t>
                    </m:r>
                    <m:r>
                      <a:rPr lang="en-US" sz="2600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sz="2600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𝐁</m:t>
                    </m:r>
                    <m:r>
                      <a:rPr lang="en-US" sz="2600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600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</m:t>
                    </m:r>
                  </m:oMath>
                </a14:m>
                <a:endParaRPr lang="en-US" sz="2600" b="1" dirty="0">
                  <a:solidFill>
                    <a:schemeClr val="tx1"/>
                  </a:solidFill>
                  <a:latin typeface="Seaford Display" pitchFamily="2" charset="0"/>
                </a:endParaRPr>
              </a:p>
              <a:p>
                <a:pPr marL="457200" indent="-457200" algn="l">
                  <a:buFont typeface="Courier New" panose="02070309020205020404" pitchFamily="49" charset="0"/>
                  <a:buChar char="o"/>
                </a:pPr>
                <a:r>
                  <a:rPr lang="en-US" sz="2600" b="1" dirty="0">
                    <a:solidFill>
                      <a:schemeClr val="tx1"/>
                    </a:solidFill>
                    <a:latin typeface="Seaford Display" pitchFamily="2" charset="0"/>
                  </a:rPr>
                  <a:t>solve Laplace equation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6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600" b="1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(</m:t>
                        </m:r>
                        <m:r>
                          <a:rPr lang="en-US" sz="2600" b="1" i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𝛁</m:t>
                        </m:r>
                      </m:e>
                      <m:sup>
                        <m:r>
                          <a:rPr lang="en-US" sz="2600" b="1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sup>
                    </m:sSup>
                    <m:sSub>
                      <m:sSubPr>
                        <m:ctrlPr>
                          <a:rPr lang="en-US" sz="26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l-GR" sz="2600" b="1" i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𝚽</m:t>
                        </m:r>
                      </m:e>
                      <m:sub>
                        <m:r>
                          <a:rPr lang="en-US" sz="2600" b="1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𝐁</m:t>
                        </m:r>
                      </m:sub>
                    </m:sSub>
                    <m:r>
                      <a:rPr lang="en-US" sz="2600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600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</m:t>
                    </m:r>
                    <m:r>
                      <a:rPr lang="en-US" sz="2600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600" b="1" dirty="0">
                    <a:solidFill>
                      <a:schemeClr val="tx1"/>
                    </a:solidFill>
                    <a:latin typeface="Seaford Display" pitchFamily="2" charset="0"/>
                  </a:rPr>
                  <a:t> to outer boundary</a:t>
                </a:r>
              </a:p>
              <a:p>
                <a:pPr marL="914400" lvl="1" indent="-457200">
                  <a:buFont typeface="Wingdings" pitchFamily="2" charset="2"/>
                  <a:buChar char="§"/>
                </a:pPr>
                <a:r>
                  <a:rPr lang="en-US" sz="2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Seaford Display" pitchFamily="2" charset="0"/>
                  </a:rPr>
                  <a:t>outer boundary: equipotential</a:t>
                </a:r>
                <a:br>
                  <a:rPr lang="en-US" sz="2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eaford Display" pitchFamily="2" charset="0"/>
                  </a:rPr>
                </a:br>
                <a:r>
                  <a:rPr lang="en-US" sz="2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Seaford Display" pitchFamily="2" charset="0"/>
                  </a:rPr>
                  <a:t>surface (radial source surface –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3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300" b="0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  <m:t>R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2300" b="0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  <m:t>SS</m:t>
                        </m:r>
                      </m:sub>
                    </m:sSub>
                  </m:oMath>
                </a14:m>
                <a:r>
                  <a:rPr lang="en-US" sz="2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Seaford Display" pitchFamily="2" charset="0"/>
                  </a:rPr>
                  <a:t>) where magnetic field lines are forced to be purely radial</a:t>
                </a:r>
              </a:p>
              <a:p>
                <a:pPr marL="457200" indent="-457200" algn="l">
                  <a:buFont typeface="Courier New" panose="02070309020205020404" pitchFamily="49" charset="0"/>
                  <a:buChar char="o"/>
                </a:pPr>
                <a:r>
                  <a:rPr lang="en-US" sz="2600" b="1" dirty="0">
                    <a:effectLst/>
                    <a:latin typeface="Seaford Display" pitchFamily="2" charset="0"/>
                  </a:rPr>
                  <a:t>inner boundary: photospheric magnetic field observation </a:t>
                </a:r>
              </a:p>
              <a:p>
                <a:pPr marL="457200" indent="-457200" algn="l">
                  <a:buFont typeface="Courier New" panose="02070309020205020404" pitchFamily="49" charset="0"/>
                  <a:buChar char="o"/>
                </a:pPr>
                <a:r>
                  <a:rPr lang="en-US" sz="2600" b="1" dirty="0">
                    <a:latin typeface="Seaford Display" pitchFamily="2" charset="0"/>
                  </a:rPr>
                  <a:t>ballistically propagate spacecraft trajectory to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600" i="1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600" b="0" i="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R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2600" b="0" i="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SS</m:t>
                        </m:r>
                      </m:sub>
                    </m:sSub>
                    <m:r>
                      <a:rPr lang="en-US" sz="2600" b="0" i="1" smtClean="0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600" b="1" dirty="0">
                    <a:latin typeface="Seaford Display" pitchFamily="2" charset="0"/>
                  </a:rPr>
                  <a:t>and trace field lines to photospheric footpoint</a:t>
                </a:r>
                <a:endParaRPr lang="en-US" sz="2600" b="1" dirty="0">
                  <a:effectLst/>
                  <a:latin typeface="Seaford Display" pitchFamily="2" charset="0"/>
                </a:endParaRPr>
              </a:p>
            </p:txBody>
          </p:sp>
        </mc:Choice>
        <mc:Fallback xmlns="">
          <p:sp>
            <p:nvSpPr>
              <p:cNvPr id="13" name="Title 1">
                <a:extLst>
                  <a:ext uri="{FF2B5EF4-FFF2-40B4-BE49-F238E27FC236}">
                    <a16:creationId xmlns:a16="http://schemas.microsoft.com/office/drawing/2014/main" id="{5206AEF2-8E29-A743-D3A6-0B211B5B5D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707" y="2348571"/>
                <a:ext cx="6980862" cy="3847953"/>
              </a:xfrm>
              <a:prstGeom prst="rect">
                <a:avLst/>
              </a:prstGeom>
              <a:blipFill>
                <a:blip r:embed="rId3"/>
                <a:stretch>
                  <a:fillRect l="-1273" t="-4276" r="-1091" b="-59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 descr="A logo with a satellite in the background&#10;&#10;Description automatically generated">
            <a:extLst>
              <a:ext uri="{FF2B5EF4-FFF2-40B4-BE49-F238E27FC236}">
                <a16:creationId xmlns:a16="http://schemas.microsoft.com/office/drawing/2014/main" id="{729AA1A0-B3EA-D443-23EC-6547D48624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95698" y="153365"/>
            <a:ext cx="1221339" cy="1221339"/>
          </a:xfrm>
          <a:prstGeom prst="rect">
            <a:avLst/>
          </a:prstGeom>
        </p:spPr>
      </p:pic>
      <p:pic>
        <p:nvPicPr>
          <p:cNvPr id="14" name="Picture 13" descr="A blue circle with yellow text and a yellow and blue logo&#10;&#10;Description automatically generated">
            <a:extLst>
              <a:ext uri="{FF2B5EF4-FFF2-40B4-BE49-F238E27FC236}">
                <a16:creationId xmlns:a16="http://schemas.microsoft.com/office/drawing/2014/main" id="{A03AD175-BA13-B53F-9215-3066D2A532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78551" y="122531"/>
            <a:ext cx="1221339" cy="1221339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9C0A829F-64CA-AF3F-5B95-09EDEDFAA6ED}"/>
              </a:ext>
            </a:extLst>
          </p:cNvPr>
          <p:cNvSpPr txBox="1">
            <a:spLocks/>
          </p:cNvSpPr>
          <p:nvPr/>
        </p:nvSpPr>
        <p:spPr>
          <a:xfrm>
            <a:off x="0" y="6478686"/>
            <a:ext cx="629629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2000" b="1" dirty="0">
                <a:solidFill>
                  <a:schemeClr val="bg1"/>
                </a:solidFill>
                <a:latin typeface="Seaford Display" pitchFamily="2" charset="0"/>
              </a:rPr>
              <a:t>FIELDS/RPW Consortium Meeting – February 28, 2024 </a:t>
            </a:r>
            <a:endParaRPr lang="en-US" sz="20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5D0FCD5-FD76-6589-9B33-94EDBF455D90}"/>
              </a:ext>
            </a:extLst>
          </p:cNvPr>
          <p:cNvSpPr txBox="1"/>
          <p:nvPr/>
        </p:nvSpPr>
        <p:spPr>
          <a:xfrm>
            <a:off x="1489753" y="280484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838A8E0-A5E2-8AB0-CA82-A6650E20FC31}"/>
              </a:ext>
            </a:extLst>
          </p:cNvPr>
          <p:cNvSpPr txBox="1"/>
          <p:nvPr/>
        </p:nvSpPr>
        <p:spPr>
          <a:xfrm>
            <a:off x="92319" y="1670121"/>
            <a:ext cx="671944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3200" b="1" dirty="0">
                <a:latin typeface="Seaford Display" pitchFamily="2" charset="0"/>
              </a:rPr>
              <a:t>Potential Field Source Surface (PFSS)	</a:t>
            </a:r>
            <a:endParaRPr lang="en-US" sz="3200" dirty="0">
              <a:solidFill>
                <a:schemeClr val="tx1"/>
              </a:solidFill>
              <a:latin typeface="Seaford Display" pitchFamily="2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71267F1B-1C6A-B895-386C-9D155D236E7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45" b="2236"/>
          <a:stretch/>
        </p:blipFill>
        <p:spPr bwMode="auto">
          <a:xfrm>
            <a:off x="7454321" y="2036083"/>
            <a:ext cx="4406975" cy="3981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734588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F68B3F68-107C-434F-AA38-110D5EA91B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AAD0DBB9-1A4B-4391-81D4-CB19F9AB91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0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063BBA22-50EA-4C4D-BE05-F1CE4E63A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7" y="-5307778"/>
            <a:ext cx="1576446" cy="12192002"/>
          </a:xfrm>
          <a:prstGeom prst="rect">
            <a:avLst/>
          </a:prstGeom>
          <a:gradFill>
            <a:gsLst>
              <a:gs pos="23000">
                <a:schemeClr val="accent1">
                  <a:alpha val="0"/>
                </a:schemeClr>
              </a:gs>
              <a:gs pos="99000">
                <a:srgbClr val="000000">
                  <a:alpha val="74000"/>
                </a:srgb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7413A6A-657D-3E40-689D-1B151705E3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835" y="153365"/>
            <a:ext cx="6203947" cy="1222453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l"/>
            <a:r>
              <a:rPr lang="en-US" sz="54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  <a:t>In Situ Observations: </a:t>
            </a:r>
            <a:br>
              <a:rPr lang="en-US" sz="54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</a:br>
            <a:r>
              <a:rPr lang="en-US" sz="40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  <a:t>Compressibility</a:t>
            </a:r>
            <a:endParaRPr lang="en-US" sz="4000" b="1" kern="12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25E5DF81-CD07-5F6E-4275-68A960C4A229}"/>
              </a:ext>
            </a:extLst>
          </p:cNvPr>
          <p:cNvSpPr/>
          <p:nvPr/>
        </p:nvSpPr>
        <p:spPr>
          <a:xfrm>
            <a:off x="0" y="6453051"/>
            <a:ext cx="12192000" cy="404949"/>
          </a:xfrm>
          <a:prstGeom prst="rect">
            <a:avLst/>
          </a:prstGeom>
          <a:solidFill>
            <a:srgbClr val="1D2F5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Subtitle 2">
            <a:extLst>
              <a:ext uri="{FF2B5EF4-FFF2-40B4-BE49-F238E27FC236}">
                <a16:creationId xmlns:a16="http://schemas.microsoft.com/office/drawing/2014/main" id="{7AB35F24-EA7F-746C-2387-704F082F9F22}"/>
              </a:ext>
            </a:extLst>
          </p:cNvPr>
          <p:cNvSpPr txBox="1">
            <a:spLocks/>
          </p:cNvSpPr>
          <p:nvPr/>
        </p:nvSpPr>
        <p:spPr>
          <a:xfrm>
            <a:off x="9339943" y="6478686"/>
            <a:ext cx="285205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1960" b="1" dirty="0">
                <a:solidFill>
                  <a:schemeClr val="bg1"/>
                </a:solidFill>
                <a:latin typeface="Seaford Display" pitchFamily="2" charset="0"/>
              </a:rPr>
              <a:t>tamarervin@berkeley.edu</a:t>
            </a:r>
            <a:endParaRPr lang="en-US" sz="19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48CCB9D-7954-AF1D-4B41-CAD11EE34420}"/>
              </a:ext>
            </a:extLst>
          </p:cNvPr>
          <p:cNvSpPr txBox="1">
            <a:spLocks/>
          </p:cNvSpPr>
          <p:nvPr/>
        </p:nvSpPr>
        <p:spPr>
          <a:xfrm>
            <a:off x="171834" y="1732223"/>
            <a:ext cx="5037471" cy="38617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85750" indent="-285750" algn="l">
              <a:buFont typeface="Courier New" panose="02070309020205020404" pitchFamily="49" charset="0"/>
              <a:buChar char="o"/>
            </a:pP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6967AD1-4AF9-2AFE-3EF2-99934CA7B324}"/>
              </a:ext>
            </a:extLst>
          </p:cNvPr>
          <p:cNvSpPr txBox="1"/>
          <p:nvPr/>
        </p:nvSpPr>
        <p:spPr>
          <a:xfrm>
            <a:off x="81642" y="1818731"/>
            <a:ext cx="384810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>
              <a:buFont typeface="Courier New" panose="02070309020205020404" pitchFamily="49" charset="0"/>
              <a:buChar char="o"/>
            </a:pPr>
            <a:r>
              <a:rPr lang="en-US" sz="2400" b="1" dirty="0">
                <a:latin typeface="Seaford Display" pitchFamily="2" charset="0"/>
              </a:rPr>
              <a:t>Take wavelet transform of full resolution RTN magnetic field during the sub-Alfvenic period </a:t>
            </a:r>
            <a:endParaRPr lang="en-US" sz="2400" dirty="0">
              <a:latin typeface="Seaford Display" pitchFamily="2" charset="0"/>
            </a:endParaRPr>
          </a:p>
        </p:txBody>
      </p:sp>
      <p:pic>
        <p:nvPicPr>
          <p:cNvPr id="4" name="Picture 3" descr="A logo with a satellite in the background&#10;&#10;Description automatically generated">
            <a:extLst>
              <a:ext uri="{FF2B5EF4-FFF2-40B4-BE49-F238E27FC236}">
                <a16:creationId xmlns:a16="http://schemas.microsoft.com/office/drawing/2014/main" id="{207B0C91-C4F5-76EA-B98C-0AE625D2BD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5698" y="153365"/>
            <a:ext cx="1221339" cy="1221339"/>
          </a:xfrm>
          <a:prstGeom prst="rect">
            <a:avLst/>
          </a:prstGeom>
        </p:spPr>
      </p:pic>
      <p:pic>
        <p:nvPicPr>
          <p:cNvPr id="11" name="Picture 10" descr="A blue circle with yellow text and a yellow and blue logo&#10;&#10;Description automatically generated">
            <a:extLst>
              <a:ext uri="{FF2B5EF4-FFF2-40B4-BE49-F238E27FC236}">
                <a16:creationId xmlns:a16="http://schemas.microsoft.com/office/drawing/2014/main" id="{43B9C683-5C03-0CFE-A8B4-494D2486F5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8551" y="122531"/>
            <a:ext cx="1221339" cy="1221339"/>
          </a:xfrm>
          <a:prstGeom prst="rect">
            <a:avLst/>
          </a:prstGeom>
        </p:spPr>
      </p:pic>
      <p:pic>
        <p:nvPicPr>
          <p:cNvPr id="19" name="Picture 18" descr="A close-up of a graph&#10;&#10;Description automatically generated">
            <a:extLst>
              <a:ext uri="{FF2B5EF4-FFF2-40B4-BE49-F238E27FC236}">
                <a16:creationId xmlns:a16="http://schemas.microsoft.com/office/drawing/2014/main" id="{35DE858E-EDBA-E2E1-06E9-12549914CD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24748" y="1922909"/>
            <a:ext cx="7772400" cy="4297566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A17FCC59-8D7D-EE44-BD7E-B2AA1D9700F0}"/>
              </a:ext>
            </a:extLst>
          </p:cNvPr>
          <p:cNvSpPr txBox="1">
            <a:spLocks/>
          </p:cNvSpPr>
          <p:nvPr/>
        </p:nvSpPr>
        <p:spPr>
          <a:xfrm>
            <a:off x="0" y="6478686"/>
            <a:ext cx="629629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2000" b="1" dirty="0">
                <a:solidFill>
                  <a:schemeClr val="bg1"/>
                </a:solidFill>
                <a:latin typeface="Seaford Display" pitchFamily="2" charset="0"/>
              </a:rPr>
              <a:t>FIELDS/RPW Consortium Meeting – February 28, 2024 </a:t>
            </a:r>
            <a:endParaRPr lang="en-US" sz="2000" dirty="0">
              <a:solidFill>
                <a:schemeClr val="bg1"/>
              </a:solidFill>
              <a:latin typeface="Seaford Display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47140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D18CA2B-1404-82C7-D2DA-C1D5C06C91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B31A9D91-A0C0-BCEC-74D6-A4C139B3D1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45CEB23E-099D-55CC-F5F2-D738D4235D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44481577-715F-3307-0F65-0FBB0947DB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0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A8AC962C-3776-2951-1BF0-24B7CF930A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7" y="-5307778"/>
            <a:ext cx="1576446" cy="12192002"/>
          </a:xfrm>
          <a:prstGeom prst="rect">
            <a:avLst/>
          </a:prstGeom>
          <a:gradFill>
            <a:gsLst>
              <a:gs pos="23000">
                <a:schemeClr val="accent1">
                  <a:alpha val="0"/>
                </a:schemeClr>
              </a:gs>
              <a:gs pos="99000">
                <a:srgbClr val="000000">
                  <a:alpha val="74000"/>
                </a:srgb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E3F0E1-693A-FD71-D9BB-DD3FA1C23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835" y="414338"/>
            <a:ext cx="6372656" cy="96148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l"/>
            <a:r>
              <a:rPr lang="en-US" sz="54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  <a:t>Observations: </a:t>
            </a:r>
            <a:br>
              <a:rPr lang="en-US" sz="40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</a:br>
            <a:r>
              <a:rPr lang="en-US" sz="40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  <a:t>Parker E15</a:t>
            </a:r>
            <a:endParaRPr lang="en-US" sz="4000" b="1" kern="12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583CB543-319D-A96E-942F-17372E2529DC}"/>
              </a:ext>
            </a:extLst>
          </p:cNvPr>
          <p:cNvSpPr/>
          <p:nvPr/>
        </p:nvSpPr>
        <p:spPr>
          <a:xfrm>
            <a:off x="0" y="6453051"/>
            <a:ext cx="12192000" cy="404949"/>
          </a:xfrm>
          <a:prstGeom prst="rect">
            <a:avLst/>
          </a:prstGeom>
          <a:solidFill>
            <a:srgbClr val="1D2F5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Subtitle 2">
            <a:extLst>
              <a:ext uri="{FF2B5EF4-FFF2-40B4-BE49-F238E27FC236}">
                <a16:creationId xmlns:a16="http://schemas.microsoft.com/office/drawing/2014/main" id="{C77FBD91-059F-5E48-2A81-29CE69B66049}"/>
              </a:ext>
            </a:extLst>
          </p:cNvPr>
          <p:cNvSpPr txBox="1">
            <a:spLocks/>
          </p:cNvSpPr>
          <p:nvPr/>
        </p:nvSpPr>
        <p:spPr>
          <a:xfrm>
            <a:off x="9339943" y="6478686"/>
            <a:ext cx="285205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1960" b="1" dirty="0">
                <a:solidFill>
                  <a:schemeClr val="bg1"/>
                </a:solidFill>
                <a:latin typeface="Seaford Display" pitchFamily="2" charset="0"/>
              </a:rPr>
              <a:t>tamarervin@berkeley.edu</a:t>
            </a:r>
            <a:endParaRPr lang="en-US" sz="1900" dirty="0">
              <a:solidFill>
                <a:schemeClr val="bg1"/>
              </a:solidFill>
              <a:latin typeface="Seaford Display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itle 1">
                <a:extLst>
                  <a:ext uri="{FF2B5EF4-FFF2-40B4-BE49-F238E27FC236}">
                    <a16:creationId xmlns:a16="http://schemas.microsoft.com/office/drawing/2014/main" id="{55811925-5D04-A542-4DCB-D0EECBEC40D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1359" y="1779302"/>
                <a:ext cx="6253132" cy="2162077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457200" indent="-457200" algn="l">
                  <a:buFont typeface="Courier New" panose="02070309020205020404" pitchFamily="49" charset="0"/>
                  <a:buChar char="o"/>
                </a:pPr>
                <a:r>
                  <a:rPr lang="en-US" sz="2600" b="1" dirty="0">
                    <a:effectLst/>
                    <a:latin typeface="Seaford Display" pitchFamily="2" charset="0"/>
                  </a:rPr>
                  <a:t>Parker Encounter 15 (E15): March 2023</a:t>
                </a:r>
                <a:endParaRPr lang="en-US" sz="2600" dirty="0">
                  <a:solidFill>
                    <a:srgbClr val="944412"/>
                  </a:solidFill>
                  <a:latin typeface="Seaford Display" pitchFamily="2" charset="0"/>
                </a:endParaRPr>
              </a:p>
              <a:p>
                <a:pPr marL="914400" lvl="1" indent="-457200">
                  <a:buFont typeface="Wingdings" pitchFamily="2" charset="2"/>
                  <a:buChar char="§"/>
                </a:pPr>
                <a:r>
                  <a:rPr lang="en-US" sz="2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eaford Display" pitchFamily="2" charset="0"/>
                  </a:rPr>
                  <a:t>c</a:t>
                </a:r>
                <a:r>
                  <a:rPr lang="en-US" sz="2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Seaford Display" pitchFamily="2" charset="0"/>
                  </a:rPr>
                  <a:t>losest approach at 13.3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3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300" b="0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  <m:t>R</m:t>
                        </m:r>
                      </m:e>
                      <m:sub>
                        <m:r>
                          <a:rPr lang="en-US" sz="2300" b="0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⨀</m:t>
                        </m:r>
                      </m:sub>
                    </m:sSub>
                  </m:oMath>
                </a14:m>
                <a:r>
                  <a:rPr lang="en-US" sz="2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Seaford Display" pitchFamily="2" charset="0"/>
                  </a:rPr>
                  <a:t> </a:t>
                </a:r>
              </a:p>
              <a:p>
                <a:pPr marL="457200" indent="-457200" algn="l">
                  <a:buFont typeface="Courier New" panose="02070309020205020404" pitchFamily="49" charset="0"/>
                  <a:buChar char="o"/>
                </a:pPr>
                <a:r>
                  <a:rPr lang="en-US" sz="2600" b="1" i="0" dirty="0">
                    <a:effectLst/>
                    <a:latin typeface="Seaford Display" pitchFamily="2" charset="0"/>
                  </a:rPr>
                  <a:t>Parker spiral alignment with Solar Orbiter, Wind, and 1AU spacecraft</a:t>
                </a:r>
              </a:p>
              <a:p>
                <a:pPr marL="914400" lvl="1" indent="-457200">
                  <a:buFont typeface="Wingdings" pitchFamily="2" charset="2"/>
                  <a:buChar char="§"/>
                </a:pPr>
                <a:r>
                  <a:rPr lang="en-US" sz="2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eaford Display" pitchFamily="2" charset="0"/>
                  </a:rPr>
                  <a:t>allows for studies of stream evolution</a:t>
                </a:r>
              </a:p>
            </p:txBody>
          </p:sp>
        </mc:Choice>
        <mc:Fallback xmlns="">
          <p:sp>
            <p:nvSpPr>
              <p:cNvPr id="13" name="Title 1">
                <a:extLst>
                  <a:ext uri="{FF2B5EF4-FFF2-40B4-BE49-F238E27FC236}">
                    <a16:creationId xmlns:a16="http://schemas.microsoft.com/office/drawing/2014/main" id="{55811925-5D04-A542-4DCB-D0EECBEC40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359" y="1779302"/>
                <a:ext cx="6253132" cy="2162077"/>
              </a:xfrm>
              <a:prstGeom prst="rect">
                <a:avLst/>
              </a:prstGeom>
              <a:blipFill>
                <a:blip r:embed="rId3"/>
                <a:stretch>
                  <a:fillRect l="-16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14">
            <a:extLst>
              <a:ext uri="{FF2B5EF4-FFF2-40B4-BE49-F238E27FC236}">
                <a16:creationId xmlns:a16="http://schemas.microsoft.com/office/drawing/2014/main" id="{E09A29C9-14DD-1E66-2977-DEA9FCD3CEE4}"/>
              </a:ext>
            </a:extLst>
          </p:cNvPr>
          <p:cNvSpPr txBox="1"/>
          <p:nvPr/>
        </p:nvSpPr>
        <p:spPr>
          <a:xfrm>
            <a:off x="6999171" y="6066643"/>
            <a:ext cx="43930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i="0" dirty="0">
                <a:effectLst/>
                <a:latin typeface="Seaford Display" pitchFamily="2" charset="0"/>
              </a:rPr>
              <a:t>Parker Solar Probe </a:t>
            </a:r>
            <a:r>
              <a:rPr lang="en-US" b="1" dirty="0">
                <a:latin typeface="Seaford Display" pitchFamily="2" charset="0"/>
              </a:rPr>
              <a:t>Encounter 15</a:t>
            </a:r>
            <a:endParaRPr lang="en-US" dirty="0">
              <a:latin typeface="Seaford Display" pitchFamily="2" charset="0"/>
            </a:endParaRPr>
          </a:p>
        </p:txBody>
      </p:sp>
      <p:pic>
        <p:nvPicPr>
          <p:cNvPr id="8" name="Picture 7" descr="A logo with a satellite in the background&#10;&#10;Description automatically generated">
            <a:extLst>
              <a:ext uri="{FF2B5EF4-FFF2-40B4-BE49-F238E27FC236}">
                <a16:creationId xmlns:a16="http://schemas.microsoft.com/office/drawing/2014/main" id="{3A1341D7-B787-7C55-510F-B36A465AC8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95698" y="153365"/>
            <a:ext cx="1221339" cy="1221339"/>
          </a:xfrm>
          <a:prstGeom prst="rect">
            <a:avLst/>
          </a:prstGeom>
        </p:spPr>
      </p:pic>
      <p:pic>
        <p:nvPicPr>
          <p:cNvPr id="14" name="Picture 13" descr="A blue circle with yellow text and a yellow and blue logo&#10;&#10;Description automatically generated">
            <a:extLst>
              <a:ext uri="{FF2B5EF4-FFF2-40B4-BE49-F238E27FC236}">
                <a16:creationId xmlns:a16="http://schemas.microsoft.com/office/drawing/2014/main" id="{E9DCCF2B-ED06-AE2C-1BD4-1EDD1B3244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78551" y="122531"/>
            <a:ext cx="1221339" cy="1221339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9F37B1A0-C26D-915F-3474-E2BAA2DC8BB6}"/>
              </a:ext>
            </a:extLst>
          </p:cNvPr>
          <p:cNvSpPr txBox="1">
            <a:spLocks/>
          </p:cNvSpPr>
          <p:nvPr/>
        </p:nvSpPr>
        <p:spPr>
          <a:xfrm>
            <a:off x="0" y="6478686"/>
            <a:ext cx="629629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2000" b="1" dirty="0">
                <a:solidFill>
                  <a:schemeClr val="bg1"/>
                </a:solidFill>
                <a:latin typeface="Seaford Display" pitchFamily="2" charset="0"/>
              </a:rPr>
              <a:t>FIELDS/RPW Consortium Meeting – February 28, 2024 </a:t>
            </a:r>
            <a:endParaRPr lang="en-US" sz="20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pic>
        <p:nvPicPr>
          <p:cNvPr id="6" name="Picture 5" descr="A satellite in space with a sun in the background&#10;&#10;Description automatically generated">
            <a:extLst>
              <a:ext uri="{FF2B5EF4-FFF2-40B4-BE49-F238E27FC236}">
                <a16:creationId xmlns:a16="http://schemas.microsoft.com/office/drawing/2014/main" id="{D29EFBDD-729F-9D03-F92D-B1AC4395982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41655" y="3786242"/>
            <a:ext cx="3561270" cy="2465067"/>
          </a:xfrm>
          <a:prstGeom prst="rect">
            <a:avLst/>
          </a:prstGeom>
        </p:spPr>
      </p:pic>
      <p:pic>
        <p:nvPicPr>
          <p:cNvPr id="12" name="Picture 11" descr="A graph of solar probe&#10;&#10;Description automatically generated">
            <a:extLst>
              <a:ext uri="{FF2B5EF4-FFF2-40B4-BE49-F238E27FC236}">
                <a16:creationId xmlns:a16="http://schemas.microsoft.com/office/drawing/2014/main" id="{7E705BD2-6BB6-974E-E26B-2DD42724455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99171" y="1867000"/>
            <a:ext cx="4283713" cy="4148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0418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26A4328-7B96-5EAC-F189-35610E8294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498FA4E1-A476-A67B-2F1A-B5A118F93A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7A12890D-090F-BABF-3043-84518F3621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564ED6A6-47D5-6541-569A-F73047F016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0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D81F39AF-ECDA-D9F9-0F90-8F0CCBCC38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7" y="-5307778"/>
            <a:ext cx="1576446" cy="12192002"/>
          </a:xfrm>
          <a:prstGeom prst="rect">
            <a:avLst/>
          </a:prstGeom>
          <a:gradFill>
            <a:gsLst>
              <a:gs pos="23000">
                <a:schemeClr val="accent1">
                  <a:alpha val="0"/>
                </a:schemeClr>
              </a:gs>
              <a:gs pos="99000">
                <a:srgbClr val="000000">
                  <a:alpha val="74000"/>
                </a:srgb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A1C119-E1F5-D1A5-9637-34371235EC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835" y="414338"/>
            <a:ext cx="6372656" cy="96148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l"/>
            <a:r>
              <a:rPr lang="en-US" sz="54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  <a:t>Observations: </a:t>
            </a:r>
            <a:br>
              <a:rPr lang="en-US" sz="40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</a:br>
            <a:r>
              <a:rPr lang="en-US" sz="4000" b="1" dirty="0">
                <a:solidFill>
                  <a:schemeClr val="bg1"/>
                </a:solidFill>
                <a:latin typeface="Seaford Display" pitchFamily="2" charset="0"/>
              </a:rPr>
              <a:t>Parker Plasma Parameters</a:t>
            </a:r>
            <a:endParaRPr lang="en-US" sz="4000" b="1" kern="12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DD86930C-BDD8-09BE-D0C6-20EC0251D0F4}"/>
              </a:ext>
            </a:extLst>
          </p:cNvPr>
          <p:cNvSpPr/>
          <p:nvPr/>
        </p:nvSpPr>
        <p:spPr>
          <a:xfrm>
            <a:off x="0" y="6453051"/>
            <a:ext cx="12192000" cy="404949"/>
          </a:xfrm>
          <a:prstGeom prst="rect">
            <a:avLst/>
          </a:prstGeom>
          <a:solidFill>
            <a:srgbClr val="1D2F5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Subtitle 2">
            <a:extLst>
              <a:ext uri="{FF2B5EF4-FFF2-40B4-BE49-F238E27FC236}">
                <a16:creationId xmlns:a16="http://schemas.microsoft.com/office/drawing/2014/main" id="{EA4496EB-6535-8C02-08A2-6A6B0866DBFF}"/>
              </a:ext>
            </a:extLst>
          </p:cNvPr>
          <p:cNvSpPr txBox="1">
            <a:spLocks/>
          </p:cNvSpPr>
          <p:nvPr/>
        </p:nvSpPr>
        <p:spPr>
          <a:xfrm>
            <a:off x="9339943" y="6478686"/>
            <a:ext cx="285205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1960" b="1" dirty="0">
                <a:solidFill>
                  <a:schemeClr val="bg1"/>
                </a:solidFill>
                <a:latin typeface="Seaford Display" pitchFamily="2" charset="0"/>
              </a:rPr>
              <a:t>tamarervin@berkeley.edu</a:t>
            </a:r>
            <a:endParaRPr lang="en-US" sz="19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8FAC2EE-FBA0-BB33-A15D-BFF5C41E0993}"/>
              </a:ext>
            </a:extLst>
          </p:cNvPr>
          <p:cNvSpPr txBox="1"/>
          <p:nvPr/>
        </p:nvSpPr>
        <p:spPr>
          <a:xfrm>
            <a:off x="3802419" y="6045035"/>
            <a:ext cx="43930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i="0" dirty="0">
                <a:effectLst/>
                <a:latin typeface="Seaford Display" pitchFamily="2" charset="0"/>
              </a:rPr>
              <a:t>Parker Solar Probe E15 Plasma Parameters</a:t>
            </a:r>
            <a:endParaRPr lang="en-US" dirty="0">
              <a:latin typeface="Seaford Display" pitchFamily="2" charset="0"/>
            </a:endParaRPr>
          </a:p>
        </p:txBody>
      </p:sp>
      <p:pic>
        <p:nvPicPr>
          <p:cNvPr id="8" name="Picture 7" descr="A logo with a satellite in the background&#10;&#10;Description automatically generated">
            <a:extLst>
              <a:ext uri="{FF2B5EF4-FFF2-40B4-BE49-F238E27FC236}">
                <a16:creationId xmlns:a16="http://schemas.microsoft.com/office/drawing/2014/main" id="{DF9A814A-8D34-CD68-C98E-C6CFA2EED8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5698" y="153365"/>
            <a:ext cx="1221339" cy="1221339"/>
          </a:xfrm>
          <a:prstGeom prst="rect">
            <a:avLst/>
          </a:prstGeom>
        </p:spPr>
      </p:pic>
      <p:pic>
        <p:nvPicPr>
          <p:cNvPr id="14" name="Picture 13" descr="A blue circle with yellow text and a yellow and blue logo&#10;&#10;Description automatically generated">
            <a:extLst>
              <a:ext uri="{FF2B5EF4-FFF2-40B4-BE49-F238E27FC236}">
                <a16:creationId xmlns:a16="http://schemas.microsoft.com/office/drawing/2014/main" id="{F881DF8B-3AD5-AE29-70AE-CD1B9863CC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78551" y="122531"/>
            <a:ext cx="1221339" cy="1221339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0DB2EE89-CA93-CD8B-734E-14296D1FB3D1}"/>
              </a:ext>
            </a:extLst>
          </p:cNvPr>
          <p:cNvSpPr txBox="1">
            <a:spLocks/>
          </p:cNvSpPr>
          <p:nvPr/>
        </p:nvSpPr>
        <p:spPr>
          <a:xfrm>
            <a:off x="0" y="6478686"/>
            <a:ext cx="629629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2000" b="1" dirty="0">
                <a:solidFill>
                  <a:schemeClr val="bg1"/>
                </a:solidFill>
                <a:latin typeface="Seaford Display" pitchFamily="2" charset="0"/>
              </a:rPr>
              <a:t>FIELDS/RPW Consortium Meeting – February 28, 2024 </a:t>
            </a:r>
            <a:endParaRPr lang="en-US" sz="20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B2CBE17-3876-3DB0-FB2F-ABC9E4881F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68289" y="1575955"/>
            <a:ext cx="9655421" cy="4469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8884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C333A02-7114-0E41-AF08-7C38AC13D6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B3B55C98-A73C-912B-5BF1-CB9FEB430D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1916F8AB-94E9-F7FF-8AF9-C7E1DC7B72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1552F2F3-6FEC-8594-52C6-CA22C4ACDC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0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3547D241-058D-8F86-0871-F08027A703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7" y="-5307778"/>
            <a:ext cx="1576446" cy="12192002"/>
          </a:xfrm>
          <a:prstGeom prst="rect">
            <a:avLst/>
          </a:prstGeom>
          <a:gradFill>
            <a:gsLst>
              <a:gs pos="23000">
                <a:schemeClr val="accent1">
                  <a:alpha val="0"/>
                </a:schemeClr>
              </a:gs>
              <a:gs pos="99000">
                <a:srgbClr val="000000">
                  <a:alpha val="74000"/>
                </a:srgb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0CD65AF-A83B-144C-EEAE-76F900A961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835" y="414338"/>
            <a:ext cx="6372656" cy="96148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l"/>
            <a:r>
              <a:rPr lang="en-US" sz="54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  <a:t>Observations: </a:t>
            </a:r>
            <a:br>
              <a:rPr lang="en-US" sz="40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</a:br>
            <a:r>
              <a:rPr lang="en-US" sz="4000" b="1" dirty="0">
                <a:solidFill>
                  <a:schemeClr val="bg1"/>
                </a:solidFill>
                <a:latin typeface="Seaford Display" pitchFamily="2" charset="0"/>
              </a:rPr>
              <a:t>Parker Plasma Parameters</a:t>
            </a:r>
            <a:endParaRPr lang="en-US" sz="4000" b="1" kern="12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C1A12710-7FE8-18BB-C1B7-919A22D0892A}"/>
              </a:ext>
            </a:extLst>
          </p:cNvPr>
          <p:cNvSpPr/>
          <p:nvPr/>
        </p:nvSpPr>
        <p:spPr>
          <a:xfrm>
            <a:off x="0" y="6453051"/>
            <a:ext cx="12192000" cy="404949"/>
          </a:xfrm>
          <a:prstGeom prst="rect">
            <a:avLst/>
          </a:prstGeom>
          <a:solidFill>
            <a:srgbClr val="1D2F5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Subtitle 2">
            <a:extLst>
              <a:ext uri="{FF2B5EF4-FFF2-40B4-BE49-F238E27FC236}">
                <a16:creationId xmlns:a16="http://schemas.microsoft.com/office/drawing/2014/main" id="{D9AFFB8C-AA43-D4DD-26A8-F500357DFB53}"/>
              </a:ext>
            </a:extLst>
          </p:cNvPr>
          <p:cNvSpPr txBox="1">
            <a:spLocks/>
          </p:cNvSpPr>
          <p:nvPr/>
        </p:nvSpPr>
        <p:spPr>
          <a:xfrm>
            <a:off x="9339943" y="6478686"/>
            <a:ext cx="285205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1960" b="1" dirty="0">
                <a:solidFill>
                  <a:schemeClr val="bg1"/>
                </a:solidFill>
                <a:latin typeface="Seaford Display" pitchFamily="2" charset="0"/>
              </a:rPr>
              <a:t>tamarervin@berkeley.edu</a:t>
            </a:r>
            <a:endParaRPr lang="en-US" sz="19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pic>
        <p:nvPicPr>
          <p:cNvPr id="8" name="Picture 7" descr="A logo with a satellite in the background&#10;&#10;Description automatically generated">
            <a:extLst>
              <a:ext uri="{FF2B5EF4-FFF2-40B4-BE49-F238E27FC236}">
                <a16:creationId xmlns:a16="http://schemas.microsoft.com/office/drawing/2014/main" id="{851A99EC-6F15-4673-C1C4-7B8977A6C9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5698" y="153365"/>
            <a:ext cx="1221339" cy="1221339"/>
          </a:xfrm>
          <a:prstGeom prst="rect">
            <a:avLst/>
          </a:prstGeom>
        </p:spPr>
      </p:pic>
      <p:pic>
        <p:nvPicPr>
          <p:cNvPr id="14" name="Picture 13" descr="A blue circle with yellow text and a yellow and blue logo&#10;&#10;Description automatically generated">
            <a:extLst>
              <a:ext uri="{FF2B5EF4-FFF2-40B4-BE49-F238E27FC236}">
                <a16:creationId xmlns:a16="http://schemas.microsoft.com/office/drawing/2014/main" id="{6C4C6E70-1FDF-0E71-2777-A45724623E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78551" y="122531"/>
            <a:ext cx="1221339" cy="1221339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7099B0EE-0246-358D-20DB-8FBFFB68D2EB}"/>
              </a:ext>
            </a:extLst>
          </p:cNvPr>
          <p:cNvSpPr txBox="1">
            <a:spLocks/>
          </p:cNvSpPr>
          <p:nvPr/>
        </p:nvSpPr>
        <p:spPr>
          <a:xfrm>
            <a:off x="0" y="6478686"/>
            <a:ext cx="629629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2000" b="1" dirty="0">
                <a:solidFill>
                  <a:schemeClr val="bg1"/>
                </a:solidFill>
                <a:latin typeface="Seaford Display" pitchFamily="2" charset="0"/>
              </a:rPr>
              <a:t>FIELDS/RPW Consortium Meeting – February 28, 2024 </a:t>
            </a:r>
            <a:endParaRPr lang="en-US" sz="20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CC2B129-6412-D13F-1C59-0114E8F9F566}"/>
              </a:ext>
            </a:extLst>
          </p:cNvPr>
          <p:cNvGrpSpPr/>
          <p:nvPr/>
        </p:nvGrpSpPr>
        <p:grpSpPr>
          <a:xfrm>
            <a:off x="1134983" y="1683766"/>
            <a:ext cx="9693977" cy="4759895"/>
            <a:chOff x="323326" y="1683766"/>
            <a:chExt cx="9693977" cy="4759895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0CFE9689-0B5D-0D46-B942-20C2F2A037B5}"/>
                </a:ext>
              </a:extLst>
            </p:cNvPr>
            <p:cNvGrpSpPr/>
            <p:nvPr/>
          </p:nvGrpSpPr>
          <p:grpSpPr>
            <a:xfrm>
              <a:off x="323326" y="1683766"/>
              <a:ext cx="9693977" cy="4759895"/>
              <a:chOff x="411769" y="2557070"/>
              <a:chExt cx="8352087" cy="3886592"/>
            </a:xfrm>
          </p:grpSpPr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03AA95B3-3B95-EF0D-FB32-C27549EF0A1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11769" y="2617372"/>
                <a:ext cx="8352087" cy="3826290"/>
              </a:xfrm>
              <a:prstGeom prst="rect">
                <a:avLst/>
              </a:prstGeom>
            </p:spPr>
          </p:pic>
          <p:sp>
            <p:nvSpPr>
              <p:cNvPr id="10" name="Title 1">
                <a:extLst>
                  <a:ext uri="{FF2B5EF4-FFF2-40B4-BE49-F238E27FC236}">
                    <a16:creationId xmlns:a16="http://schemas.microsoft.com/office/drawing/2014/main" id="{FF4E97FF-BC40-6838-4A15-B9D931633A7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702784" y="2557070"/>
                <a:ext cx="3034245" cy="404949"/>
              </a:xfrm>
              <a:prstGeom prst="rect">
                <a:avLst/>
              </a:prstGeom>
              <a:solidFill>
                <a:srgbClr val="E6E6FA"/>
              </a:solidFill>
              <a:ln w="38100">
                <a:solidFill>
                  <a:schemeClr val="tx1"/>
                </a:solidFill>
              </a:ln>
            </p:spPr>
            <p:txBody>
              <a:bodyPr vert="horz" lIns="91440" tIns="45720" rIns="91440" bIns="45720" rtlCol="0" anchor="ctr">
                <a:no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r>
                  <a:rPr lang="en-US" sz="2600" b="1" dirty="0">
                    <a:latin typeface="Seaford Display" pitchFamily="2" charset="0"/>
                  </a:rPr>
                  <a:t>m</a:t>
                </a:r>
                <a:r>
                  <a:rPr lang="en-US" sz="2600" b="1" dirty="0">
                    <a:solidFill>
                      <a:schemeClr val="tx1"/>
                    </a:solidFill>
                    <a:latin typeface="Seaford Display" pitchFamily="2" charset="0"/>
                  </a:rPr>
                  <a:t>agneticall</a:t>
                </a:r>
                <a:r>
                  <a:rPr lang="en-US" sz="2600" b="1" dirty="0">
                    <a:latin typeface="Seaford Display" pitchFamily="2" charset="0"/>
                  </a:rPr>
                  <a:t>y dominated</a:t>
                </a:r>
                <a:endParaRPr lang="en-US" sz="2600" b="1" dirty="0">
                  <a:solidFill>
                    <a:schemeClr val="tx1"/>
                  </a:solidFill>
                  <a:latin typeface="Seaford Display" pitchFamily="2" charset="0"/>
                </a:endParaRPr>
              </a:p>
            </p:txBody>
          </p:sp>
          <p:cxnSp>
            <p:nvCxnSpPr>
              <p:cNvPr id="12" name="Straight Arrow Connector 11">
                <a:extLst>
                  <a:ext uri="{FF2B5EF4-FFF2-40B4-BE49-F238E27FC236}">
                    <a16:creationId xmlns:a16="http://schemas.microsoft.com/office/drawing/2014/main" id="{CE5DF31D-6BDF-748A-BA56-F05E0C4A3B9A}"/>
                  </a:ext>
                </a:extLst>
              </p:cNvPr>
              <p:cNvCxnSpPr>
                <a:cxnSpLocks/>
                <a:stCxn id="10" idx="1"/>
              </p:cNvCxnSpPr>
              <p:nvPr/>
            </p:nvCxnSpPr>
            <p:spPr>
              <a:xfrm flipH="1">
                <a:off x="3493213" y="2759545"/>
                <a:ext cx="1209571" cy="579556"/>
              </a:xfrm>
              <a:prstGeom prst="straightConnector1">
                <a:avLst/>
              </a:prstGeom>
              <a:ln w="38100"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Title 1">
                  <a:extLst>
                    <a:ext uri="{FF2B5EF4-FFF2-40B4-BE49-F238E27FC236}">
                      <a16:creationId xmlns:a16="http://schemas.microsoft.com/office/drawing/2014/main" id="{8C59F252-A625-5F14-0D34-C90DB24BFA36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6243029" y="4678295"/>
                  <a:ext cx="2952669" cy="815679"/>
                </a:xfrm>
                <a:prstGeom prst="rect">
                  <a:avLst/>
                </a:prstGeom>
                <a:solidFill>
                  <a:srgbClr val="F8DEDE">
                    <a:alpha val="53725"/>
                  </a:srgbClr>
                </a:solidFill>
                <a:ln w="38100">
                  <a:solidFill>
                    <a:schemeClr val="tx1"/>
                  </a:solidFill>
                </a:ln>
              </p:spPr>
              <p:txBody>
                <a:bodyPr vert="horz" lIns="91440" tIns="45720" rIns="91440" bIns="45720" rtlCol="0" anchor="ctr">
                  <a:noAutofit/>
                </a:bodyPr>
                <a:lstStyle>
                  <a:lvl1pPr algn="ctr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sz="60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 algn="l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1" i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𝐏</m:t>
                            </m:r>
                          </m:e>
                          <m:sub>
                            <m:r>
                              <a:rPr lang="en-US" sz="2400" b="1" i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𝐞𝐱𝐩𝐞𝐜𝐭𝐞𝐝</m:t>
                            </m:r>
                          </m:sub>
                        </m:sSub>
                        <m:r>
                          <a:rPr lang="en-US" sz="2400" b="1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∝</m:t>
                        </m:r>
                        <m:sSup>
                          <m:sSupPr>
                            <m:ctrlPr>
                              <a:rPr lang="en-US" sz="24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1" i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𝐑</m:t>
                            </m:r>
                          </m:e>
                          <m:sup>
                            <m:r>
                              <a:rPr lang="en-US" sz="2400" b="1" i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2400" b="1" i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𝟑</m:t>
                            </m:r>
                            <m:r>
                              <a:rPr lang="en-US" sz="2400" b="1" i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.</m:t>
                            </m:r>
                            <m:r>
                              <a:rPr lang="en-US" sz="2400" b="1" i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𝟕𝟒</m:t>
                            </m:r>
                          </m:sup>
                        </m:sSup>
                      </m:oMath>
                    </m:oMathPara>
                  </a14:m>
                  <a:endParaRPr lang="en-US" sz="2400" b="1" dirty="0">
                    <a:solidFill>
                      <a:schemeClr val="tx1"/>
                    </a:solidFill>
                    <a:latin typeface="Seaford Display" pitchFamily="2" charset="0"/>
                  </a:endParaRPr>
                </a:p>
                <a:p>
                  <a:pPr algn="l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4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1" i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𝐏</m:t>
                            </m:r>
                          </m:e>
                          <m:sub>
                            <m:r>
                              <a:rPr lang="en-US" sz="2400" b="1" i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𝐞𝐱𝐩𝐞𝐜𝐭𝐞𝐝</m:t>
                            </m:r>
                            <m:r>
                              <a:rPr lang="en-US" sz="2400" b="1" i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,  </m:t>
                            </m:r>
                            <m:r>
                              <a:rPr lang="en-US" sz="2400" b="1" i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𝐒𝐀</m:t>
                            </m:r>
                          </m:sub>
                        </m:sSub>
                        <m:r>
                          <a:rPr lang="en-US" sz="2400" b="1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∝</m:t>
                        </m:r>
                        <m:sSup>
                          <m:sSupPr>
                            <m:ctrlPr>
                              <a:rPr lang="en-US" sz="24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1" i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𝐑</m:t>
                            </m:r>
                          </m:e>
                          <m:sup>
                            <m:r>
                              <a:rPr lang="en-US" sz="2400" b="1" i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2400" b="1" i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𝟑</m:t>
                            </m:r>
                            <m:r>
                              <a:rPr lang="en-US" sz="2400" b="1" i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.</m:t>
                            </m:r>
                            <m:r>
                              <a:rPr lang="en-US" sz="2400" b="1" i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𝟕𝟏</m:t>
                            </m:r>
                          </m:sup>
                        </m:sSup>
                      </m:oMath>
                    </m:oMathPara>
                  </a14:m>
                  <a:endParaRPr lang="en-US" sz="2400" b="1" dirty="0">
                    <a:solidFill>
                      <a:schemeClr val="tx1"/>
                    </a:solidFill>
                    <a:latin typeface="Seaford Display" pitchFamily="2" charset="0"/>
                  </a:endParaRPr>
                </a:p>
              </p:txBody>
            </p:sp>
          </mc:Choice>
          <mc:Fallback xmlns="">
            <p:sp>
              <p:nvSpPr>
                <p:cNvPr id="6" name="Title 1">
                  <a:extLst>
                    <a:ext uri="{FF2B5EF4-FFF2-40B4-BE49-F238E27FC236}">
                      <a16:creationId xmlns:a16="http://schemas.microsoft.com/office/drawing/2014/main" id="{8C59F252-A625-5F14-0D34-C90DB24BFA3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43029" y="4678295"/>
                  <a:ext cx="2952669" cy="815679"/>
                </a:xfrm>
                <a:prstGeom prst="rect">
                  <a:avLst/>
                </a:prstGeom>
                <a:blipFill>
                  <a:blip r:embed="rId6"/>
                  <a:stretch>
                    <a:fillRect b="-8824"/>
                  </a:stretch>
                </a:blipFill>
                <a:ln w="38100"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8831269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3A72618-6D02-5582-49B4-4F6A481789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45DC9708-6F66-F49C-AEA1-A51B7099B1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1B904726-7153-31CB-A425-B48101939E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6625E28B-C015-834D-B8D6-C703C1B7A0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0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FE386090-34F3-0E72-2C0C-2D19A2D6C2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7" y="-5307778"/>
            <a:ext cx="1576446" cy="12192002"/>
          </a:xfrm>
          <a:prstGeom prst="rect">
            <a:avLst/>
          </a:prstGeom>
          <a:gradFill>
            <a:gsLst>
              <a:gs pos="23000">
                <a:schemeClr val="accent1">
                  <a:alpha val="0"/>
                </a:schemeClr>
              </a:gs>
              <a:gs pos="99000">
                <a:srgbClr val="000000">
                  <a:alpha val="74000"/>
                </a:srgb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8311E0-5CBE-460E-6E12-8D0571FEFD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834" y="414338"/>
            <a:ext cx="7009801" cy="96148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l"/>
            <a:r>
              <a:rPr lang="en-US" sz="54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  <a:t>Observations: </a:t>
            </a:r>
            <a:br>
              <a:rPr lang="en-US" sz="40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</a:br>
            <a:r>
              <a:rPr lang="en-US" sz="4000" b="1" dirty="0">
                <a:solidFill>
                  <a:schemeClr val="bg1"/>
                </a:solidFill>
                <a:latin typeface="Seaford Display" pitchFamily="2" charset="0"/>
              </a:rPr>
              <a:t>Multi-spacecraft Observations</a:t>
            </a:r>
            <a:endParaRPr lang="en-US" sz="4000" b="1" kern="12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58607CB4-EA09-41A8-2B28-73ED8364CE28}"/>
              </a:ext>
            </a:extLst>
          </p:cNvPr>
          <p:cNvSpPr/>
          <p:nvPr/>
        </p:nvSpPr>
        <p:spPr>
          <a:xfrm>
            <a:off x="0" y="6453051"/>
            <a:ext cx="12192000" cy="404949"/>
          </a:xfrm>
          <a:prstGeom prst="rect">
            <a:avLst/>
          </a:prstGeom>
          <a:solidFill>
            <a:srgbClr val="1D2F5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Subtitle 2">
            <a:extLst>
              <a:ext uri="{FF2B5EF4-FFF2-40B4-BE49-F238E27FC236}">
                <a16:creationId xmlns:a16="http://schemas.microsoft.com/office/drawing/2014/main" id="{55BF419B-A689-3F94-D4E7-F39B73A4ABB4}"/>
              </a:ext>
            </a:extLst>
          </p:cNvPr>
          <p:cNvSpPr txBox="1">
            <a:spLocks/>
          </p:cNvSpPr>
          <p:nvPr/>
        </p:nvSpPr>
        <p:spPr>
          <a:xfrm>
            <a:off x="9339943" y="6478686"/>
            <a:ext cx="285205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1960" b="1" dirty="0">
                <a:solidFill>
                  <a:schemeClr val="bg1"/>
                </a:solidFill>
                <a:latin typeface="Seaford Display" pitchFamily="2" charset="0"/>
              </a:rPr>
              <a:t>tamarervin@berkeley.edu</a:t>
            </a:r>
            <a:endParaRPr lang="en-US" sz="19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pic>
        <p:nvPicPr>
          <p:cNvPr id="8" name="Picture 7" descr="A logo with a satellite in the background&#10;&#10;Description automatically generated">
            <a:extLst>
              <a:ext uri="{FF2B5EF4-FFF2-40B4-BE49-F238E27FC236}">
                <a16:creationId xmlns:a16="http://schemas.microsoft.com/office/drawing/2014/main" id="{63800EEB-3CFB-A63E-0D17-455F389951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5698" y="153365"/>
            <a:ext cx="1221339" cy="1221339"/>
          </a:xfrm>
          <a:prstGeom prst="rect">
            <a:avLst/>
          </a:prstGeom>
        </p:spPr>
      </p:pic>
      <p:pic>
        <p:nvPicPr>
          <p:cNvPr id="14" name="Picture 13" descr="A blue circle with yellow text and a yellow and blue logo&#10;&#10;Description automatically generated">
            <a:extLst>
              <a:ext uri="{FF2B5EF4-FFF2-40B4-BE49-F238E27FC236}">
                <a16:creationId xmlns:a16="http://schemas.microsoft.com/office/drawing/2014/main" id="{C3BE12BD-A376-1601-ED65-1DA11BBCA0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78551" y="122531"/>
            <a:ext cx="1221339" cy="1221339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12019004-006A-A899-42DB-82045718159D}"/>
              </a:ext>
            </a:extLst>
          </p:cNvPr>
          <p:cNvSpPr txBox="1">
            <a:spLocks/>
          </p:cNvSpPr>
          <p:nvPr/>
        </p:nvSpPr>
        <p:spPr>
          <a:xfrm>
            <a:off x="0" y="6478686"/>
            <a:ext cx="629629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2000" b="1" dirty="0">
                <a:solidFill>
                  <a:schemeClr val="bg1"/>
                </a:solidFill>
                <a:latin typeface="Seaford Display" pitchFamily="2" charset="0"/>
              </a:rPr>
              <a:t>FIELDS/RPW Consortium Meeting – February 28, 2024 </a:t>
            </a:r>
            <a:endParaRPr lang="en-US" sz="20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906ABCF-7FAD-7299-3DF3-B9AE85A09DF1}"/>
              </a:ext>
            </a:extLst>
          </p:cNvPr>
          <p:cNvSpPr txBox="1">
            <a:spLocks/>
          </p:cNvSpPr>
          <p:nvPr/>
        </p:nvSpPr>
        <p:spPr>
          <a:xfrm>
            <a:off x="5233229" y="1599066"/>
            <a:ext cx="6253132" cy="39814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l">
              <a:buFont typeface="Courier New" panose="02070309020205020404" pitchFamily="49" charset="0"/>
              <a:buChar char="o"/>
            </a:pPr>
            <a:r>
              <a:rPr lang="en-US" sz="2600" b="1" dirty="0">
                <a:latin typeface="Seaford Display" pitchFamily="2" charset="0"/>
              </a:rPr>
              <a:t>m</a:t>
            </a:r>
            <a:r>
              <a:rPr lang="en-US" sz="2600" b="1" i="0" dirty="0">
                <a:effectLst/>
                <a:latin typeface="Seaford Display" pitchFamily="2" charset="0"/>
              </a:rPr>
              <a:t>ulti-spacecraft Parker spiral alignment during PSP E15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23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Seaford Display" pitchFamily="2" charset="0"/>
              </a:rPr>
              <a:t>Parker: 03/16-03/17 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23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Seaford Display" pitchFamily="2" charset="0"/>
              </a:rPr>
              <a:t>Solar Orbiter: 03/24 – 03/26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23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Seaford Display" pitchFamily="2" charset="0"/>
              </a:rPr>
              <a:t>Wind: 03/26 – 03/30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23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eaford Display" pitchFamily="2" charset="0"/>
              </a:rPr>
              <a:t>MMS: 03/25 – 03/31</a:t>
            </a:r>
            <a:endParaRPr lang="en-US" sz="6500" b="1" dirty="0">
              <a:solidFill>
                <a:schemeClr val="tx1">
                  <a:lumMod val="65000"/>
                  <a:lumOff val="35000"/>
                </a:schemeClr>
              </a:solidFill>
              <a:latin typeface="Seaford Display" pitchFamily="2" charset="0"/>
            </a:endParaRPr>
          </a:p>
          <a:p>
            <a:pPr marL="457200" indent="-457200" algn="l">
              <a:buFont typeface="Courier New" panose="02070309020205020404" pitchFamily="49" charset="0"/>
              <a:buChar char="o"/>
            </a:pPr>
            <a:r>
              <a:rPr lang="en-US" sz="2600" b="1" i="0" dirty="0">
                <a:effectLst/>
                <a:latin typeface="Seaford Display" pitchFamily="2" charset="0"/>
              </a:rPr>
              <a:t>stream observed at all spacecraft approx. when expected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B9EED9D-5D09-8CF9-1261-261D2880264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42041"/>
          <a:stretch/>
        </p:blipFill>
        <p:spPr>
          <a:xfrm>
            <a:off x="171834" y="1599066"/>
            <a:ext cx="4734703" cy="4769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2854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270CC6E-D899-A880-0C42-B80C1C7DF7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D14CEF1F-A69B-06BE-5B4D-3C5613BDC5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2997B808-494F-4D28-1605-2DB814E6AF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0D93057F-0472-11CC-F54D-C46EF6EC33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0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DBC9A016-8DE5-4B00-96CF-204F261B3D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7" y="-5307778"/>
            <a:ext cx="1576446" cy="12192002"/>
          </a:xfrm>
          <a:prstGeom prst="rect">
            <a:avLst/>
          </a:prstGeom>
          <a:gradFill>
            <a:gsLst>
              <a:gs pos="23000">
                <a:schemeClr val="accent1">
                  <a:alpha val="0"/>
                </a:schemeClr>
              </a:gs>
              <a:gs pos="99000">
                <a:srgbClr val="000000">
                  <a:alpha val="74000"/>
                </a:srgb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B1F4635-DA76-893D-CF55-ECE98D9A76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834" y="414338"/>
            <a:ext cx="7009801" cy="96148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l"/>
            <a:r>
              <a:rPr lang="en-US" sz="54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  <a:t>Observations: </a:t>
            </a:r>
            <a:br>
              <a:rPr lang="en-US" sz="40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</a:br>
            <a:r>
              <a:rPr lang="en-US" sz="4000" b="1" dirty="0">
                <a:solidFill>
                  <a:schemeClr val="bg1"/>
                </a:solidFill>
                <a:latin typeface="Seaford Display" pitchFamily="2" charset="0"/>
              </a:rPr>
              <a:t>Wind Observations</a:t>
            </a:r>
            <a:endParaRPr lang="en-US" sz="4000" b="1" kern="12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86BFAA0D-3871-04F5-17B8-E1DAB3D14A8A}"/>
              </a:ext>
            </a:extLst>
          </p:cNvPr>
          <p:cNvSpPr/>
          <p:nvPr/>
        </p:nvSpPr>
        <p:spPr>
          <a:xfrm>
            <a:off x="0" y="6453051"/>
            <a:ext cx="12192000" cy="404949"/>
          </a:xfrm>
          <a:prstGeom prst="rect">
            <a:avLst/>
          </a:prstGeom>
          <a:solidFill>
            <a:srgbClr val="1D2F5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Subtitle 2">
            <a:extLst>
              <a:ext uri="{FF2B5EF4-FFF2-40B4-BE49-F238E27FC236}">
                <a16:creationId xmlns:a16="http://schemas.microsoft.com/office/drawing/2014/main" id="{43CAB86D-C351-7799-DA73-0B6DAAB8B730}"/>
              </a:ext>
            </a:extLst>
          </p:cNvPr>
          <p:cNvSpPr txBox="1">
            <a:spLocks/>
          </p:cNvSpPr>
          <p:nvPr/>
        </p:nvSpPr>
        <p:spPr>
          <a:xfrm>
            <a:off x="9339943" y="6478686"/>
            <a:ext cx="285205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1960" b="1" dirty="0">
                <a:solidFill>
                  <a:schemeClr val="bg1"/>
                </a:solidFill>
                <a:latin typeface="Seaford Display" pitchFamily="2" charset="0"/>
              </a:rPr>
              <a:t>tamarervin@berkeley.edu</a:t>
            </a:r>
            <a:endParaRPr lang="en-US" sz="19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pic>
        <p:nvPicPr>
          <p:cNvPr id="8" name="Picture 7" descr="A logo with a satellite in the background&#10;&#10;Description automatically generated">
            <a:extLst>
              <a:ext uri="{FF2B5EF4-FFF2-40B4-BE49-F238E27FC236}">
                <a16:creationId xmlns:a16="http://schemas.microsoft.com/office/drawing/2014/main" id="{A087DA1B-A498-0CC6-EAA1-8985784F9C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5698" y="153365"/>
            <a:ext cx="1221339" cy="1221339"/>
          </a:xfrm>
          <a:prstGeom prst="rect">
            <a:avLst/>
          </a:prstGeom>
        </p:spPr>
      </p:pic>
      <p:pic>
        <p:nvPicPr>
          <p:cNvPr id="14" name="Picture 13" descr="A blue circle with yellow text and a yellow and blue logo&#10;&#10;Description automatically generated">
            <a:extLst>
              <a:ext uri="{FF2B5EF4-FFF2-40B4-BE49-F238E27FC236}">
                <a16:creationId xmlns:a16="http://schemas.microsoft.com/office/drawing/2014/main" id="{C32A53D4-11AF-1914-9346-0167E60554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78551" y="122531"/>
            <a:ext cx="1221339" cy="1221339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EBB73872-6487-24B9-5C35-0A3F85172EF6}"/>
              </a:ext>
            </a:extLst>
          </p:cNvPr>
          <p:cNvSpPr txBox="1">
            <a:spLocks/>
          </p:cNvSpPr>
          <p:nvPr/>
        </p:nvSpPr>
        <p:spPr>
          <a:xfrm>
            <a:off x="0" y="6478686"/>
            <a:ext cx="629629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2000" b="1" dirty="0">
                <a:solidFill>
                  <a:schemeClr val="bg1"/>
                </a:solidFill>
                <a:latin typeface="Seaford Display" pitchFamily="2" charset="0"/>
              </a:rPr>
              <a:t>FIELDS/RPW Consortium Meeting – February 28, 2024 </a:t>
            </a:r>
            <a:endParaRPr lang="en-US" sz="2000" dirty="0">
              <a:solidFill>
                <a:schemeClr val="bg1"/>
              </a:solidFill>
              <a:latin typeface="Seaford Display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itle 1">
                <a:extLst>
                  <a:ext uri="{FF2B5EF4-FFF2-40B4-BE49-F238E27FC236}">
                    <a16:creationId xmlns:a16="http://schemas.microsoft.com/office/drawing/2014/main" id="{77211CA0-5049-2BD5-978C-43AA73EA8B8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998513" y="2326485"/>
                <a:ext cx="4682859" cy="3353078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457200" indent="-457200" algn="l">
                  <a:buFont typeface="Courier New" panose="02070309020205020404" pitchFamily="49" charset="0"/>
                  <a:buChar char="o"/>
                </a:pPr>
                <a:r>
                  <a:rPr lang="en-US" sz="2600" b="1" dirty="0">
                    <a:effectLst/>
                    <a:latin typeface="Seaford Display" pitchFamily="2" charset="0"/>
                  </a:rPr>
                  <a:t>low Mach, low density, and low </a:t>
                </a:r>
                <a:r>
                  <a:rPr lang="el-GR" sz="2600" dirty="0">
                    <a:effectLst/>
                    <a:latin typeface="Arial" panose="020B0604020202020204" pitchFamily="34" charset="0"/>
                  </a:rPr>
                  <a:t>β</a:t>
                </a:r>
                <a:r>
                  <a:rPr lang="en-US" sz="2600" b="1" dirty="0">
                    <a:latin typeface="Arial" panose="020B0604020202020204" pitchFamily="34" charset="0"/>
                  </a:rPr>
                  <a:t> </a:t>
                </a:r>
                <a:r>
                  <a:rPr lang="en-US" sz="2600" b="1" dirty="0">
                    <a:effectLst/>
                    <a:latin typeface="Seaford Display" pitchFamily="2" charset="0"/>
                  </a:rPr>
                  <a:t>stream goes to much lower longitudes at other spacecraft implying the stream widens</a:t>
                </a:r>
              </a:p>
              <a:p>
                <a:pPr marL="914400" lvl="1" indent="-457200">
                  <a:buFont typeface="Courier New" panose="02070309020205020404" pitchFamily="49" charset="0"/>
                  <a:buChar char="o"/>
                </a:pPr>
                <a:r>
                  <a:rPr lang="en-US" sz="2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eaford Display" pitchFamily="2" charset="0"/>
                  </a:rPr>
                  <a:t>d</a:t>
                </a:r>
                <a:r>
                  <a:rPr lang="en-US" sz="2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Seaford Display" pitchFamily="2" charset="0"/>
                  </a:rPr>
                  <a:t>ue to stream interaction, latitude, and time evolution effects</a:t>
                </a:r>
              </a:p>
              <a:p>
                <a:pPr marL="457200" indent="-457200" algn="l">
                  <a:buFont typeface="Courier New" panose="02070309020205020404" pitchFamily="49" charset="0"/>
                  <a:buChar char="o"/>
                </a:pPr>
                <a:r>
                  <a:rPr lang="en-US" sz="2600" b="1" dirty="0">
                    <a:solidFill>
                      <a:schemeClr val="tx1"/>
                    </a:solidFill>
                    <a:latin typeface="Seaford Display" pitchFamily="2" charset="0"/>
                  </a:rPr>
                  <a:t>s</a:t>
                </a:r>
                <a:r>
                  <a:rPr lang="en-US" sz="2600" b="1" dirty="0">
                    <a:solidFill>
                      <a:schemeClr val="tx1"/>
                    </a:solidFill>
                    <a:effectLst/>
                    <a:latin typeface="Seaford Display" pitchFamily="2" charset="0"/>
                  </a:rPr>
                  <a:t>olar orbiter had a data gap during th</a:t>
                </a:r>
                <a:r>
                  <a:rPr lang="en-US" sz="2600" b="1" dirty="0">
                    <a:solidFill>
                      <a:schemeClr val="tx1"/>
                    </a:solidFill>
                    <a:latin typeface="Seaford Display" pitchFamily="2" charset="0"/>
                  </a:rPr>
                  <a:t>e period </a:t>
                </a:r>
                <a14:m>
                  <m:oMath xmlns:m="http://schemas.openxmlformats.org/officeDocument/2006/math">
                    <m:r>
                      <a:rPr lang="en-US" sz="26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→ </m:t>
                    </m:r>
                  </m:oMath>
                </a14:m>
                <a:r>
                  <a:rPr lang="en-US" sz="2600" b="1" dirty="0">
                    <a:solidFill>
                      <a:schemeClr val="tx1"/>
                    </a:solidFill>
                    <a:effectLst/>
                    <a:latin typeface="Seaford Display" pitchFamily="2" charset="0"/>
                  </a:rPr>
                  <a:t>no good observations of stream</a:t>
                </a:r>
              </a:p>
            </p:txBody>
          </p:sp>
        </mc:Choice>
        <mc:Fallback xmlns="">
          <p:sp>
            <p:nvSpPr>
              <p:cNvPr id="7" name="Title 1">
                <a:extLst>
                  <a:ext uri="{FF2B5EF4-FFF2-40B4-BE49-F238E27FC236}">
                    <a16:creationId xmlns:a16="http://schemas.microsoft.com/office/drawing/2014/main" id="{77211CA0-5049-2BD5-978C-43AA73EA8B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98513" y="2326485"/>
                <a:ext cx="4682859" cy="3353078"/>
              </a:xfrm>
              <a:prstGeom prst="rect">
                <a:avLst/>
              </a:prstGeom>
              <a:blipFill>
                <a:blip r:embed="rId5"/>
                <a:stretch>
                  <a:fillRect l="-2168" t="-12453" b="-143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10" descr="A graph of a graph showing a variety of lines&#10;&#10;Description automatically generated with medium confidence">
            <a:extLst>
              <a:ext uri="{FF2B5EF4-FFF2-40B4-BE49-F238E27FC236}">
                <a16:creationId xmlns:a16="http://schemas.microsoft.com/office/drawing/2014/main" id="{851D8E87-3E71-FC3B-0F35-23C2BB34C4F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4799" y="1680784"/>
            <a:ext cx="6348916" cy="4571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9979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8A540F3-47F7-D3DE-551B-807DAA6575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5956ADDD-4514-1E94-C3D3-53C1B3613E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9641E8C4-8715-F1E7-6BA1-769160D09B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656FE1FC-8BB5-DE9F-9DC4-663D331FC3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0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EAC557B0-B841-34FF-4D71-7FFF51A206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7" y="-5307778"/>
            <a:ext cx="1576446" cy="12192002"/>
          </a:xfrm>
          <a:prstGeom prst="rect">
            <a:avLst/>
          </a:prstGeom>
          <a:gradFill>
            <a:gsLst>
              <a:gs pos="23000">
                <a:schemeClr val="accent1">
                  <a:alpha val="0"/>
                </a:schemeClr>
              </a:gs>
              <a:gs pos="99000">
                <a:srgbClr val="000000">
                  <a:alpha val="74000"/>
                </a:srgb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115E436-826E-1F30-57FF-48C18D7761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834" y="414338"/>
            <a:ext cx="7009801" cy="96148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l"/>
            <a:r>
              <a:rPr lang="en-US" sz="54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  <a:t>Observations: </a:t>
            </a:r>
            <a:br>
              <a:rPr lang="en-US" sz="4000" b="1" u="none" strike="noStrike" kern="1200" dirty="0">
                <a:solidFill>
                  <a:schemeClr val="bg1"/>
                </a:solidFill>
                <a:effectLst/>
                <a:latin typeface="Seaford Display" pitchFamily="2" charset="0"/>
              </a:rPr>
            </a:br>
            <a:r>
              <a:rPr lang="en-US" sz="4000" b="1" dirty="0">
                <a:solidFill>
                  <a:schemeClr val="bg1"/>
                </a:solidFill>
                <a:latin typeface="Seaford Display" pitchFamily="2" charset="0"/>
              </a:rPr>
              <a:t>MMS Observations</a:t>
            </a:r>
            <a:endParaRPr lang="en-US" sz="4000" b="1" kern="12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DBC116DD-A38C-B006-EC76-805DE380CDE4}"/>
              </a:ext>
            </a:extLst>
          </p:cNvPr>
          <p:cNvSpPr/>
          <p:nvPr/>
        </p:nvSpPr>
        <p:spPr>
          <a:xfrm>
            <a:off x="0" y="6453051"/>
            <a:ext cx="12192000" cy="404949"/>
          </a:xfrm>
          <a:prstGeom prst="rect">
            <a:avLst/>
          </a:prstGeom>
          <a:solidFill>
            <a:srgbClr val="1D2F5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Subtitle 2">
            <a:extLst>
              <a:ext uri="{FF2B5EF4-FFF2-40B4-BE49-F238E27FC236}">
                <a16:creationId xmlns:a16="http://schemas.microsoft.com/office/drawing/2014/main" id="{FBEDF1E1-3525-A82C-4032-9F49FE9F3D06}"/>
              </a:ext>
            </a:extLst>
          </p:cNvPr>
          <p:cNvSpPr txBox="1">
            <a:spLocks/>
          </p:cNvSpPr>
          <p:nvPr/>
        </p:nvSpPr>
        <p:spPr>
          <a:xfrm>
            <a:off x="9339943" y="6478686"/>
            <a:ext cx="285205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1960" b="1" dirty="0">
                <a:solidFill>
                  <a:schemeClr val="bg1"/>
                </a:solidFill>
                <a:latin typeface="Seaford Display" pitchFamily="2" charset="0"/>
              </a:rPr>
              <a:t>tamarervin@berkeley.edu</a:t>
            </a:r>
            <a:endParaRPr lang="en-US" sz="1900" dirty="0">
              <a:solidFill>
                <a:schemeClr val="bg1"/>
              </a:solidFill>
              <a:latin typeface="Seaford Display" pitchFamily="2" charset="0"/>
            </a:endParaRPr>
          </a:p>
        </p:txBody>
      </p:sp>
      <p:pic>
        <p:nvPicPr>
          <p:cNvPr id="8" name="Picture 7" descr="A logo with a satellite in the background&#10;&#10;Description automatically generated">
            <a:extLst>
              <a:ext uri="{FF2B5EF4-FFF2-40B4-BE49-F238E27FC236}">
                <a16:creationId xmlns:a16="http://schemas.microsoft.com/office/drawing/2014/main" id="{222B4B9B-179E-BE91-410F-8D76C7DD17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5698" y="153365"/>
            <a:ext cx="1221339" cy="1221339"/>
          </a:xfrm>
          <a:prstGeom prst="rect">
            <a:avLst/>
          </a:prstGeom>
        </p:spPr>
      </p:pic>
      <p:pic>
        <p:nvPicPr>
          <p:cNvPr id="14" name="Picture 13" descr="A blue circle with yellow text and a yellow and blue logo&#10;&#10;Description automatically generated">
            <a:extLst>
              <a:ext uri="{FF2B5EF4-FFF2-40B4-BE49-F238E27FC236}">
                <a16:creationId xmlns:a16="http://schemas.microsoft.com/office/drawing/2014/main" id="{E8C3008C-EDFE-4C73-FE35-7558CCB4B1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78551" y="122531"/>
            <a:ext cx="1221339" cy="1221339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E2FD07B8-C761-7998-B7F6-CA989A5B52B0}"/>
              </a:ext>
            </a:extLst>
          </p:cNvPr>
          <p:cNvSpPr txBox="1">
            <a:spLocks/>
          </p:cNvSpPr>
          <p:nvPr/>
        </p:nvSpPr>
        <p:spPr>
          <a:xfrm>
            <a:off x="0" y="6478686"/>
            <a:ext cx="6296297" cy="379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896112">
              <a:spcBef>
                <a:spcPts val="980"/>
              </a:spcBef>
            </a:pPr>
            <a:r>
              <a:rPr lang="en-US" sz="2000" b="1" dirty="0">
                <a:solidFill>
                  <a:schemeClr val="bg1"/>
                </a:solidFill>
                <a:latin typeface="Seaford Display" pitchFamily="2" charset="0"/>
              </a:rPr>
              <a:t>FIELDS/RPW Consortium Meeting – February 28, 2024 </a:t>
            </a:r>
            <a:endParaRPr lang="en-US" sz="2000" dirty="0">
              <a:solidFill>
                <a:schemeClr val="bg1"/>
              </a:solidFill>
              <a:latin typeface="Seaford Display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itle 1">
                <a:extLst>
                  <a:ext uri="{FF2B5EF4-FFF2-40B4-BE49-F238E27FC236}">
                    <a16:creationId xmlns:a16="http://schemas.microsoft.com/office/drawing/2014/main" id="{C2548F01-2E3B-8953-310F-8959A7E6DB1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096000" y="2601038"/>
                <a:ext cx="5893942" cy="2781079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457200" indent="-457200" algn="l">
                  <a:buFont typeface="Courier New" panose="02070309020205020404" pitchFamily="49" charset="0"/>
                  <a:buChar char="o"/>
                </a:pPr>
                <a:r>
                  <a:rPr lang="en-US" sz="2600" b="1" dirty="0">
                    <a:latin typeface="Seaford Display" pitchFamily="2" charset="0"/>
                  </a:rPr>
                  <a:t>l</a:t>
                </a:r>
                <a:r>
                  <a:rPr lang="en-US" sz="2600" b="1" dirty="0">
                    <a:effectLst/>
                    <a:latin typeface="Seaford Display" pitchFamily="2" charset="0"/>
                  </a:rPr>
                  <a:t>ong timescale reveals steady state nature of stream</a:t>
                </a:r>
              </a:p>
              <a:p>
                <a:pPr marL="457200" indent="-457200" algn="l">
                  <a:buFont typeface="Courier New" panose="02070309020205020404" pitchFamily="49" charset="0"/>
                  <a:buChar char="o"/>
                </a:pPr>
                <a:r>
                  <a:rPr lang="en-US" sz="2600" b="1" dirty="0">
                    <a:effectLst/>
                    <a:latin typeface="Seaford Display" pitchFamily="2" charset="0"/>
                  </a:rPr>
                  <a:t>questions about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600" b="1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2600" b="0" i="0" smtClean="0">
                            <a:effectLst/>
                            <a:latin typeface="Cambria Math" panose="02040503050406030204" pitchFamily="18" charset="0"/>
                          </a:rPr>
                          <m:t>He</m:t>
                        </m:r>
                      </m:e>
                      <m:sup>
                        <m:r>
                          <a:rPr lang="en-US" sz="2600" b="1" i="0" smtClean="0">
                            <a:effectLst/>
                            <a:latin typeface="Cambria Math" panose="02040503050406030204" pitchFamily="18" charset="0"/>
                          </a:rPr>
                          <m:t>++</m:t>
                        </m:r>
                      </m:sup>
                    </m:sSup>
                  </m:oMath>
                </a14:m>
                <a:r>
                  <a:rPr lang="en-US" sz="2600" b="1" dirty="0">
                    <a:effectLst/>
                    <a:latin typeface="Seaford Display" pitchFamily="2" charset="0"/>
                  </a:rPr>
                  <a:t>enhancement on either side of the interval</a:t>
                </a:r>
              </a:p>
              <a:p>
                <a:pPr marL="457200" indent="-457200" algn="l">
                  <a:buFont typeface="Courier New" panose="02070309020205020404" pitchFamily="49" charset="0"/>
                  <a:buChar char="o"/>
                </a:pPr>
                <a:r>
                  <a:rPr lang="en-US" sz="2600" b="1" dirty="0">
                    <a:latin typeface="Seaford Display" pitchFamily="2" charset="0"/>
                  </a:rPr>
                  <a:t>ongoing study on composition and pickup ions within this stream to determine freeze in temperature!</a:t>
                </a:r>
                <a:endParaRPr lang="en-US" sz="2600" b="1" dirty="0">
                  <a:effectLst/>
                  <a:latin typeface="Seaford Display" pitchFamily="2" charset="0"/>
                </a:endParaRPr>
              </a:p>
            </p:txBody>
          </p:sp>
        </mc:Choice>
        <mc:Fallback xmlns="">
          <p:sp>
            <p:nvSpPr>
              <p:cNvPr id="7" name="Title 1">
                <a:extLst>
                  <a:ext uri="{FF2B5EF4-FFF2-40B4-BE49-F238E27FC236}">
                    <a16:creationId xmlns:a16="http://schemas.microsoft.com/office/drawing/2014/main" id="{C2548F01-2E3B-8953-310F-8959A7E6DB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2601038"/>
                <a:ext cx="5893942" cy="2781079"/>
              </a:xfrm>
              <a:prstGeom prst="rect">
                <a:avLst/>
              </a:prstGeom>
              <a:blipFill>
                <a:blip r:embed="rId5"/>
                <a:stretch>
                  <a:fillRect l="-1720" b="-22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 descr="A graph of a graph&#10;&#10;Description automatically generated with medium confidence">
            <a:extLst>
              <a:ext uri="{FF2B5EF4-FFF2-40B4-BE49-F238E27FC236}">
                <a16:creationId xmlns:a16="http://schemas.microsoft.com/office/drawing/2014/main" id="{D126FC12-8ABD-D469-524D-0C5BECEED17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2290" y="1649041"/>
            <a:ext cx="5551652" cy="468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038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8081</TotalTime>
  <Words>2479</Words>
  <Application>Microsoft Macintosh PowerPoint</Application>
  <PresentationFormat>Widescreen</PresentationFormat>
  <Paragraphs>283</Paragraphs>
  <Slides>35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3" baseType="lpstr">
      <vt:lpstr>Arial</vt:lpstr>
      <vt:lpstr>Calibri</vt:lpstr>
      <vt:lpstr>Calibri Light</vt:lpstr>
      <vt:lpstr>Cambria Math</vt:lpstr>
      <vt:lpstr>Courier New</vt:lpstr>
      <vt:lpstr>Seaford Display</vt:lpstr>
      <vt:lpstr>Wingdings</vt:lpstr>
      <vt:lpstr>Office Theme</vt:lpstr>
      <vt:lpstr>Near subsonic solar wind outflow from an active region</vt:lpstr>
      <vt:lpstr>Background:  Sub-Alfvenic Solar Wind</vt:lpstr>
      <vt:lpstr>Background:  Sub-Alfvenic Solar Wind</vt:lpstr>
      <vt:lpstr>Observations:  Parker E15</vt:lpstr>
      <vt:lpstr>Observations:  Parker Plasma Parameters</vt:lpstr>
      <vt:lpstr>Observations:  Parker Plasma Parameters</vt:lpstr>
      <vt:lpstr>Observations:  Multi-spacecraft Observations</vt:lpstr>
      <vt:lpstr>Observations:  Wind Observations</vt:lpstr>
      <vt:lpstr>Observations:  MMS Observations</vt:lpstr>
      <vt:lpstr>Observations:  Relation to Transients</vt:lpstr>
      <vt:lpstr>Observations:  Relation to Transients</vt:lpstr>
      <vt:lpstr>Observations:  Relation to Transients</vt:lpstr>
      <vt:lpstr>Turbulence:  Overview</vt:lpstr>
      <vt:lpstr>Turbulence:  Parameters</vt:lpstr>
      <vt:lpstr>Turbulence:  Parameters</vt:lpstr>
      <vt:lpstr>Turbulence:  Power Spectra</vt:lpstr>
      <vt:lpstr>Turbulence:  Power Spectra</vt:lpstr>
      <vt:lpstr>Turbulence:  Power Spectra</vt:lpstr>
      <vt:lpstr>Quantification of noise floor due to finite SPAN-I velocity grid</vt:lpstr>
      <vt:lpstr>Quantification of noise floor due to finite SPAN-I velocity grid</vt:lpstr>
      <vt:lpstr>Modeling:  Methods</vt:lpstr>
      <vt:lpstr>Modeling:  Results</vt:lpstr>
      <vt:lpstr>Modeling:  Results</vt:lpstr>
      <vt:lpstr>Conclusions</vt:lpstr>
      <vt:lpstr>Conclusions</vt:lpstr>
      <vt:lpstr>Conclusions</vt:lpstr>
      <vt:lpstr>Conclusions</vt:lpstr>
      <vt:lpstr>Conclusions</vt:lpstr>
      <vt:lpstr>Conclusions</vt:lpstr>
      <vt:lpstr>Extra Slides</vt:lpstr>
      <vt:lpstr>PowerPoint Presentation</vt:lpstr>
      <vt:lpstr>Modeling:  Methods</vt:lpstr>
      <vt:lpstr>Modeling:  Validation</vt:lpstr>
      <vt:lpstr>Modeling:  Methods</vt:lpstr>
      <vt:lpstr>In Situ Observations:  Compressibility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Unlocking Solar Wind Source Regions: Insights from Parker Solar Probe and Solar Orbiter Conjunctions </dc:title>
  <dc:creator>Tamar Ervin</dc:creator>
  <cp:lastModifiedBy>Tamar Ervin</cp:lastModifiedBy>
  <cp:revision>41</cp:revision>
  <dcterms:created xsi:type="dcterms:W3CDTF">2023-10-25T18:49:46Z</dcterms:created>
  <dcterms:modified xsi:type="dcterms:W3CDTF">2024-02-28T08:17:24Z</dcterms:modified>
</cp:coreProperties>
</file>