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6"/>
  </p:notesMasterIdLst>
  <p:sldIdLst>
    <p:sldId id="256" r:id="rId2"/>
    <p:sldId id="284" r:id="rId3"/>
    <p:sldId id="257" r:id="rId4"/>
    <p:sldId id="258" r:id="rId5"/>
    <p:sldId id="259" r:id="rId6"/>
    <p:sldId id="260" r:id="rId7"/>
    <p:sldId id="271" r:id="rId8"/>
    <p:sldId id="261" r:id="rId9"/>
    <p:sldId id="262" r:id="rId10"/>
    <p:sldId id="266" r:id="rId11"/>
    <p:sldId id="267" r:id="rId12"/>
    <p:sldId id="268" r:id="rId13"/>
    <p:sldId id="269" r:id="rId14"/>
    <p:sldId id="272" r:id="rId15"/>
    <p:sldId id="263" r:id="rId16"/>
    <p:sldId id="273" r:id="rId17"/>
    <p:sldId id="274" r:id="rId18"/>
    <p:sldId id="265" r:id="rId19"/>
    <p:sldId id="285" r:id="rId20"/>
    <p:sldId id="276" r:id="rId21"/>
    <p:sldId id="277" r:id="rId22"/>
    <p:sldId id="278" r:id="rId23"/>
    <p:sldId id="275" r:id="rId24"/>
    <p:sldId id="283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E0C"/>
    <a:srgbClr val="1E76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82"/>
    <p:restoredTop sz="88285"/>
  </p:normalViewPr>
  <p:slideViewPr>
    <p:cSldViewPr snapToGrid="0">
      <p:cViewPr varScale="1">
        <p:scale>
          <a:sx n="112" d="100"/>
          <a:sy n="112" d="100"/>
        </p:scale>
        <p:origin x="6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6B6A9-4EE6-2E4C-B801-753E57BEFFCC}" type="datetimeFigureOut">
              <a:rPr lang="en-US" smtClean="0"/>
              <a:t>2/29/24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6DCDC-44EC-F240-845D-EC66C2C7A8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36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7E0D"/>
                </a:solidFill>
              </a:rPr>
              <a:t>Quiescent plasma </a:t>
            </a:r>
            <a:r>
              <a:rPr lang="en-US" dirty="0"/>
              <a:t>is highlighted in </a:t>
            </a:r>
            <a:r>
              <a:rPr lang="en-US" dirty="0">
                <a:solidFill>
                  <a:srgbClr val="FF7E0D"/>
                </a:solidFill>
              </a:rPr>
              <a:t>orange</a:t>
            </a:r>
            <a:r>
              <a:rPr lang="en-US" dirty="0"/>
              <a:t> whereas </a:t>
            </a:r>
            <a:r>
              <a:rPr lang="en-US" dirty="0">
                <a:solidFill>
                  <a:srgbClr val="1F77B4"/>
                </a:solidFill>
              </a:rPr>
              <a:t>non-quiescent </a:t>
            </a:r>
            <a:r>
              <a:rPr lang="en-US" dirty="0"/>
              <a:t>wind is in </a:t>
            </a:r>
            <a:r>
              <a:rPr lang="en-US" dirty="0">
                <a:solidFill>
                  <a:srgbClr val="1F77B4"/>
                </a:solidFill>
              </a:rPr>
              <a:t>blue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In the top panel, the magnetic field magnitude is presented in black.</a:t>
            </a:r>
          </a:p>
          <a:p>
            <a:endParaRPr lang="en-US" dirty="0"/>
          </a:p>
          <a:p>
            <a:r>
              <a:rPr lang="en-US" dirty="0"/>
              <a:t>(1) What properties makes these regions unique from the rest of the solar wind, if anything?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(2) Why does it seem that these regions do not persist out to 1 AU?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(3) Can we use these regions to bound the role of turbulence in solar wind heating and acceleration?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(4) Why do these regions lack the Alfvénic turbulence seen elsewhere?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46DCDC-44EC-F240-845D-EC66C2C7A8C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130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86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83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75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shade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shade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shade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shade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7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75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325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96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63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594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68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913BB7C0-E97F-AC4B-ADC6-CECA983B4F38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shade val="82000"/>
                  </a:schemeClr>
                </a:solidFill>
              </a:defRPr>
            </a:lvl1pPr>
          </a:lstStyle>
          <a:p>
            <a:fld id="{083E3937-1E5A-5B43-B79A-5E7C14F0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8829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A0D98193-F10D-3891-523D-050585E18F7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E993DE-BD67-8D39-5851-9F0579510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9518" y="1127666"/>
            <a:ext cx="9588395" cy="2387600"/>
          </a:xfrm>
        </p:spPr>
        <p:txBody>
          <a:bodyPr>
            <a:normAutofit/>
          </a:bodyPr>
          <a:lstStyle/>
          <a:p>
            <a:r>
              <a:rPr lang="en-US" sz="4400" dirty="0"/>
              <a:t>Quiescent Regions in the Near-Sun Solar Wind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23D1A4-F1A3-7A69-DA25-D502D404F9EE}"/>
              </a:ext>
            </a:extLst>
          </p:cNvPr>
          <p:cNvSpPr/>
          <p:nvPr/>
        </p:nvSpPr>
        <p:spPr>
          <a:xfrm>
            <a:off x="-186920" y="3571841"/>
            <a:ext cx="11105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CMR12"/>
              </a:rPr>
              <a:t>Benjamin Short</a:t>
            </a:r>
            <a:r>
              <a:rPr lang="en-US" sz="2400" baseline="30000" dirty="0">
                <a:latin typeface="CMR12"/>
              </a:rPr>
              <a:t>1,2</a:t>
            </a:r>
            <a:r>
              <a:rPr lang="en-US" sz="2400" dirty="0">
                <a:latin typeface="CMR12"/>
              </a:rPr>
              <a:t>, David M. Malaspina</a:t>
            </a:r>
            <a:r>
              <a:rPr lang="en-US" sz="2400" baseline="30000" dirty="0">
                <a:latin typeface="CMR12"/>
              </a:rPr>
              <a:t>1,2</a:t>
            </a:r>
            <a:r>
              <a:rPr lang="en-US" sz="2400" dirty="0">
                <a:latin typeface="CMR12"/>
              </a:rPr>
              <a:t>, Alexandros Chasapis</a:t>
            </a:r>
            <a:r>
              <a:rPr lang="en-US" sz="2400" baseline="30000" dirty="0">
                <a:latin typeface="CMR12"/>
              </a:rPr>
              <a:t>1,2</a:t>
            </a:r>
            <a:r>
              <a:rPr lang="en-US" sz="2400" dirty="0">
                <a:latin typeface="CMR12"/>
              </a:rPr>
              <a:t>, J. L. Verniero</a:t>
            </a:r>
            <a:r>
              <a:rPr lang="en-US" sz="2400" baseline="30000" dirty="0">
                <a:latin typeface="CMR12"/>
              </a:rPr>
              <a:t>3</a:t>
            </a:r>
            <a:endParaRPr lang="en-US" sz="2400" dirty="0"/>
          </a:p>
        </p:txBody>
      </p:sp>
      <p:pic>
        <p:nvPicPr>
          <p:cNvPr id="16" name="Picture 15" descr="Logo, icon&#10;&#10;Description automatically generated">
            <a:extLst>
              <a:ext uri="{FF2B5EF4-FFF2-40B4-BE49-F238E27FC236}">
                <a16:creationId xmlns:a16="http://schemas.microsoft.com/office/drawing/2014/main" id="{56337B3F-01C6-E1AA-D619-578D3C4261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7940438" y="5843630"/>
            <a:ext cx="2773547" cy="787606"/>
          </a:xfrm>
          <a:prstGeom prst="rect">
            <a:avLst/>
          </a:prstGeom>
        </p:spPr>
      </p:pic>
      <p:pic>
        <p:nvPicPr>
          <p:cNvPr id="17" name="Picture 16" descr="A picture containing text, orange&#10;&#10;Description automatically generated">
            <a:extLst>
              <a:ext uri="{FF2B5EF4-FFF2-40B4-BE49-F238E27FC236}">
                <a16:creationId xmlns:a16="http://schemas.microsoft.com/office/drawing/2014/main" id="{F231C1E2-F9DA-DAC6-AD12-CF3ADE0DD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7" y="5292360"/>
            <a:ext cx="1504051" cy="1504051"/>
          </a:xfrm>
          <a:prstGeom prst="rect">
            <a:avLst/>
          </a:prstGeom>
        </p:spPr>
      </p:pic>
      <p:pic>
        <p:nvPicPr>
          <p:cNvPr id="18" name="Picture 17" descr="Logo, icon&#10;&#10;Description automatically generated">
            <a:extLst>
              <a:ext uri="{FF2B5EF4-FFF2-40B4-BE49-F238E27FC236}">
                <a16:creationId xmlns:a16="http://schemas.microsoft.com/office/drawing/2014/main" id="{02C98D06-4051-3DFF-A3C6-74E9536341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65"/>
          <a:stretch/>
        </p:blipFill>
        <p:spPr>
          <a:xfrm>
            <a:off x="6971293" y="5843630"/>
            <a:ext cx="905532" cy="89509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3926F271-3571-C582-54A3-AD6D3108CA2B}"/>
              </a:ext>
            </a:extLst>
          </p:cNvPr>
          <p:cNvGrpSpPr>
            <a:grpSpLocks noChangeAspect="1"/>
          </p:cNvGrpSpPr>
          <p:nvPr/>
        </p:nvGrpSpPr>
        <p:grpSpPr>
          <a:xfrm>
            <a:off x="10781991" y="5471329"/>
            <a:ext cx="1101739" cy="1096267"/>
            <a:chOff x="6079821" y="5460901"/>
            <a:chExt cx="1342175" cy="1335509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F1F62AD5-2350-953D-7DAC-98ED927139BF}"/>
                </a:ext>
              </a:extLst>
            </p:cNvPr>
            <p:cNvSpPr/>
            <p:nvPr/>
          </p:nvSpPr>
          <p:spPr>
            <a:xfrm>
              <a:off x="6079821" y="5460901"/>
              <a:ext cx="1342175" cy="1335509"/>
            </a:xfrm>
            <a:prstGeom prst="round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Picture 20" descr="Logo&#10;&#10;Description automatically generated">
              <a:extLst>
                <a:ext uri="{FF2B5EF4-FFF2-40B4-BE49-F238E27FC236}">
                  <a16:creationId xmlns:a16="http://schemas.microsoft.com/office/drawing/2014/main" id="{9B75F3C4-96B6-11F3-D25A-33295D43D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5235" y="5533590"/>
              <a:ext cx="1243914" cy="1243914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3191F07D-8CB2-78A4-8A11-D6EFE07AFD54}"/>
              </a:ext>
            </a:extLst>
          </p:cNvPr>
          <p:cNvSpPr txBox="1"/>
          <p:nvPr/>
        </p:nvSpPr>
        <p:spPr>
          <a:xfrm>
            <a:off x="7657200" y="637616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9CEA273-FD3D-6967-EB6F-60C5ACB2B287}"/>
              </a:ext>
            </a:extLst>
          </p:cNvPr>
          <p:cNvSpPr txBox="1"/>
          <p:nvPr/>
        </p:nvSpPr>
        <p:spPr>
          <a:xfrm>
            <a:off x="10405425" y="636939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E18648C-AB77-AC27-F38F-F43A21306019}"/>
              </a:ext>
            </a:extLst>
          </p:cNvPr>
          <p:cNvSpPr txBox="1"/>
          <p:nvPr/>
        </p:nvSpPr>
        <p:spPr>
          <a:xfrm>
            <a:off x="11814947" y="642707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89765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278554"/>
            <a:ext cx="5772031" cy="1325563"/>
          </a:xfrm>
        </p:spPr>
        <p:txBody>
          <a:bodyPr/>
          <a:lstStyle/>
          <a:p>
            <a:r>
              <a:rPr lang="en-US" dirty="0"/>
              <a:t>Temperature Anisotropy vs Plasma Beta</a:t>
            </a:r>
          </a:p>
        </p:txBody>
      </p:sp>
      <p:pic>
        <p:nvPicPr>
          <p:cNvPr id="6" name="Content Placeholder 5" descr="A diagram of a solar wind&#10;&#10;Description automatically generated">
            <a:extLst>
              <a:ext uri="{FF2B5EF4-FFF2-40B4-BE49-F238E27FC236}">
                <a16:creationId xmlns:a16="http://schemas.microsoft.com/office/drawing/2014/main" id="{2483EFE8-DE6A-BFAF-D3BF-4B7817585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4934" y="278554"/>
            <a:ext cx="5772031" cy="6399723"/>
          </a:xfrm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AE46852D-60E2-82BD-0DE5-A58C707907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F1E86A-B95C-E1FE-0994-04959482D312}"/>
              </a:ext>
            </a:extLst>
          </p:cNvPr>
          <p:cNvSpPr txBox="1"/>
          <p:nvPr/>
        </p:nvSpPr>
        <p:spPr>
          <a:xfrm>
            <a:off x="6344652" y="2129095"/>
            <a:ext cx="489284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Both the </a:t>
            </a:r>
            <a:r>
              <a:rPr lang="en-US" sz="2400" dirty="0">
                <a:solidFill>
                  <a:srgbClr val="EB5E00"/>
                </a:solidFill>
              </a:rPr>
              <a:t>quiescent</a:t>
            </a:r>
            <a:r>
              <a:rPr lang="en-US" sz="2400" dirty="0"/>
              <a:t> solar wind and </a:t>
            </a:r>
            <a:r>
              <a:rPr lang="en-US" sz="2400" dirty="0">
                <a:solidFill>
                  <a:srgbClr val="1F77B4"/>
                </a:solidFill>
              </a:rPr>
              <a:t>non-quiescent</a:t>
            </a:r>
            <a:r>
              <a:rPr lang="en-US" sz="2400" dirty="0"/>
              <a:t> distributions are bound well by the Ion Cyclotron and Firehose Instabilities. </a:t>
            </a:r>
          </a:p>
          <a:p>
            <a:endParaRPr lang="en-US" sz="2400" dirty="0"/>
          </a:p>
          <a:p>
            <a:r>
              <a:rPr lang="en-US" sz="2400" dirty="0"/>
              <a:t>Quiescent regions appear to follow similar trajectories but begin at different starting points in the parameter space.</a:t>
            </a:r>
          </a:p>
        </p:txBody>
      </p:sp>
    </p:spTree>
    <p:extLst>
      <p:ext uri="{BB962C8B-B14F-4D97-AF65-F5344CB8AC3E}">
        <p14:creationId xmlns:p14="http://schemas.microsoft.com/office/powerpoint/2010/main" val="1186561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14" y="206147"/>
            <a:ext cx="5709583" cy="1325563"/>
          </a:xfrm>
        </p:spPr>
        <p:txBody>
          <a:bodyPr/>
          <a:lstStyle/>
          <a:p>
            <a:r>
              <a:rPr lang="en-US" dirty="0"/>
              <a:t>Evolution of Quiescent Solar Wind</a:t>
            </a:r>
          </a:p>
        </p:txBody>
      </p:sp>
      <p:pic>
        <p:nvPicPr>
          <p:cNvPr id="6" name="Content Placeholder 5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3F56D0F2-6D53-9FBA-A89C-0B3F2AA4FC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903" y="400754"/>
            <a:ext cx="6166726" cy="60564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3B3C93-5504-3AD2-F278-A3D44600D616}"/>
              </a:ext>
            </a:extLst>
          </p:cNvPr>
          <p:cNvSpPr txBox="1"/>
          <p:nvPr/>
        </p:nvSpPr>
        <p:spPr>
          <a:xfrm>
            <a:off x="808382" y="1921565"/>
            <a:ext cx="1611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13.3 Rs - 15 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F6AE3E-C416-7E2A-0088-E913BF9B2AA7}"/>
              </a:ext>
            </a:extLst>
          </p:cNvPr>
          <p:cNvSpPr txBox="1"/>
          <p:nvPr/>
        </p:nvSpPr>
        <p:spPr>
          <a:xfrm>
            <a:off x="1835425" y="3442376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Rs - 25 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26E11B-1F1A-400C-9CFA-D326BBF7FC89}"/>
              </a:ext>
            </a:extLst>
          </p:cNvPr>
          <p:cNvSpPr txBox="1"/>
          <p:nvPr/>
        </p:nvSpPr>
        <p:spPr>
          <a:xfrm>
            <a:off x="3143266" y="4124863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Rs - 35 Rs</a:t>
            </a:r>
          </a:p>
        </p:txBody>
      </p:sp>
      <p:pic>
        <p:nvPicPr>
          <p:cNvPr id="10" name="Picture 9" descr="Logo, icon&#10;&#10;Description automatically generated">
            <a:extLst>
              <a:ext uri="{FF2B5EF4-FFF2-40B4-BE49-F238E27FC236}">
                <a16:creationId xmlns:a16="http://schemas.microsoft.com/office/drawing/2014/main" id="{653C690C-3063-F9EC-E9EB-A7D1350626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8BFABC-BF9B-C31C-9817-3A7E11583763}"/>
              </a:ext>
            </a:extLst>
          </p:cNvPr>
          <p:cNvSpPr txBox="1"/>
          <p:nvPr/>
        </p:nvSpPr>
        <p:spPr>
          <a:xfrm>
            <a:off x="6576609" y="1708817"/>
            <a:ext cx="4176702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For </a:t>
            </a:r>
            <a:r>
              <a:rPr lang="en-US" sz="2400" dirty="0">
                <a:solidFill>
                  <a:srgbClr val="EB5E00"/>
                </a:solidFill>
              </a:rPr>
              <a:t>quiescent</a:t>
            </a:r>
            <a:r>
              <a:rPr lang="en-US" sz="2400" dirty="0"/>
              <a:t> regions, the peak of the distribution is farther into the </a:t>
            </a:r>
            <a:r>
              <a:rPr lang="en-US" sz="2400" i="1" u="sng" dirty="0"/>
              <a:t>stable</a:t>
            </a:r>
            <a:r>
              <a:rPr lang="en-US" sz="2400" dirty="0"/>
              <a:t> portion of the parameter space. Result survives various bin-numbers.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EB5E00"/>
                </a:solidFill>
              </a:rPr>
              <a:t>Quiescent</a:t>
            </a:r>
            <a:r>
              <a:rPr lang="en-US" sz="2400" dirty="0"/>
              <a:t> regions evolve parallel to </a:t>
            </a:r>
            <a:r>
              <a:rPr lang="en-US" sz="2400" dirty="0">
                <a:solidFill>
                  <a:srgbClr val="1F77B4"/>
                </a:solidFill>
              </a:rPr>
              <a:t>non-quiescent</a:t>
            </a:r>
            <a:r>
              <a:rPr lang="en-US" sz="2400" dirty="0"/>
              <a:t> wind but begins at different starting point.</a:t>
            </a:r>
          </a:p>
        </p:txBody>
      </p:sp>
    </p:spTree>
    <p:extLst>
      <p:ext uri="{BB962C8B-B14F-4D97-AF65-F5344CB8AC3E}">
        <p14:creationId xmlns:p14="http://schemas.microsoft.com/office/powerpoint/2010/main" val="4228693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31686A2-3786-7236-1776-30BDFFAC2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Quiescent solar wind appears to be slightly slower and colder (or comparable) compared to surrounding solar wind.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They display similar radial evolution with respect to instability thresholds; but different initial conditions.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the closest radial bins quiescent times display enhanced temperature anisotropies and enhanced magnetic field strengths.</a:t>
            </a:r>
          </a:p>
        </p:txBody>
      </p:sp>
      <p:pic>
        <p:nvPicPr>
          <p:cNvPr id="6" name="Picture 5" descr="Logo, icon&#10;&#10;Description automatically generated">
            <a:extLst>
              <a:ext uri="{FF2B5EF4-FFF2-40B4-BE49-F238E27FC236}">
                <a16:creationId xmlns:a16="http://schemas.microsoft.com/office/drawing/2014/main" id="{E94A139A-CCEA-ED55-E8EB-AA08E6E22F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76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3139" y="113333"/>
            <a:ext cx="10515600" cy="1325563"/>
          </a:xfrm>
        </p:spPr>
        <p:txBody>
          <a:bodyPr/>
          <a:lstStyle/>
          <a:p>
            <a:r>
              <a:rPr lang="en-US" dirty="0"/>
              <a:t>Interpretations</a:t>
            </a:r>
          </a:p>
        </p:txBody>
      </p:sp>
      <p:pic>
        <p:nvPicPr>
          <p:cNvPr id="5" name="Content Placeholder 5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0988A5EE-9E46-0CC3-08A2-DB3793D73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3" y="400754"/>
            <a:ext cx="6166726" cy="605649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70BD1CB-5443-B7CC-8AED-1CF19EC8D3EB}"/>
              </a:ext>
            </a:extLst>
          </p:cNvPr>
          <p:cNvSpPr txBox="1"/>
          <p:nvPr/>
        </p:nvSpPr>
        <p:spPr>
          <a:xfrm>
            <a:off x="808382" y="1921565"/>
            <a:ext cx="1611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13.3 Rs - 15 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510245-DB64-4D2C-44B5-ACEF8940C6E5}"/>
              </a:ext>
            </a:extLst>
          </p:cNvPr>
          <p:cNvSpPr txBox="1"/>
          <p:nvPr/>
        </p:nvSpPr>
        <p:spPr>
          <a:xfrm>
            <a:off x="1835425" y="3442376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Rs - 25 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023F6B-7640-476E-F2D2-104455B0E586}"/>
              </a:ext>
            </a:extLst>
          </p:cNvPr>
          <p:cNvSpPr txBox="1"/>
          <p:nvPr/>
        </p:nvSpPr>
        <p:spPr>
          <a:xfrm>
            <a:off x="3143266" y="4124863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Rs - 35 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F92084-FF6B-A805-8034-AF9026879D68}"/>
              </a:ext>
            </a:extLst>
          </p:cNvPr>
          <p:cNvSpPr txBox="1"/>
          <p:nvPr/>
        </p:nvSpPr>
        <p:spPr>
          <a:xfrm>
            <a:off x="6563139" y="1849301"/>
            <a:ext cx="474427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Why should the temperature anisotropy be  enhanced in the innermost bin?</a:t>
            </a:r>
          </a:p>
          <a:p>
            <a:endParaRPr lang="en-US" sz="2800" dirty="0"/>
          </a:p>
          <a:p>
            <a:r>
              <a:rPr lang="en-US" sz="2800" dirty="0"/>
              <a:t>May have to do with the field lines of origin for quiescent regions.</a:t>
            </a:r>
          </a:p>
        </p:txBody>
      </p:sp>
      <p:pic>
        <p:nvPicPr>
          <p:cNvPr id="10" name="Picture 9" descr="Logo, icon&#10;&#10;Description automatically generated">
            <a:extLst>
              <a:ext uri="{FF2B5EF4-FFF2-40B4-BE49-F238E27FC236}">
                <a16:creationId xmlns:a16="http://schemas.microsoft.com/office/drawing/2014/main" id="{5CB53060-DF6A-FE5C-708D-F760F09544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59721"/>
            <a:ext cx="2773547" cy="7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047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55" y="4873"/>
            <a:ext cx="10515600" cy="1325563"/>
          </a:xfrm>
        </p:spPr>
        <p:txBody>
          <a:bodyPr/>
          <a:lstStyle/>
          <a:p>
            <a:r>
              <a:rPr lang="en-US" dirty="0"/>
              <a:t>Interpretations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0BD1CB-5443-B7CC-8AED-1CF19EC8D3EB}"/>
              </a:ext>
            </a:extLst>
          </p:cNvPr>
          <p:cNvSpPr txBox="1"/>
          <p:nvPr/>
        </p:nvSpPr>
        <p:spPr>
          <a:xfrm>
            <a:off x="808382" y="1921565"/>
            <a:ext cx="1611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13.3 Rs - 15 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510245-DB64-4D2C-44B5-ACEF8940C6E5}"/>
              </a:ext>
            </a:extLst>
          </p:cNvPr>
          <p:cNvSpPr txBox="1"/>
          <p:nvPr/>
        </p:nvSpPr>
        <p:spPr>
          <a:xfrm>
            <a:off x="1835425" y="3442376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Rs - 25 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023F6B-7640-476E-F2D2-104455B0E586}"/>
              </a:ext>
            </a:extLst>
          </p:cNvPr>
          <p:cNvSpPr txBox="1"/>
          <p:nvPr/>
        </p:nvSpPr>
        <p:spPr>
          <a:xfrm>
            <a:off x="3143266" y="4124863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Rs - 35 Rs</a:t>
            </a:r>
          </a:p>
        </p:txBody>
      </p:sp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CDC3053-62E4-41A3-7459-6351893D5D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pic>
        <p:nvPicPr>
          <p:cNvPr id="12" name="Picture 11" descr="A diagram of a triangle with lines and text&#10;&#10;Description automatically generated with medium confidence">
            <a:extLst>
              <a:ext uri="{FF2B5EF4-FFF2-40B4-BE49-F238E27FC236}">
                <a16:creationId xmlns:a16="http://schemas.microsoft.com/office/drawing/2014/main" id="{04A12784-D1F4-0B68-EB41-B77D7636A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755" y="1557729"/>
            <a:ext cx="10195108" cy="453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90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C82208B1-D237-6345-EAEE-61AE797844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007D44-2471-48AD-FEEB-E1473B10D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56" y="23249"/>
            <a:ext cx="10515600" cy="1325563"/>
          </a:xfrm>
        </p:spPr>
        <p:txBody>
          <a:bodyPr/>
          <a:lstStyle/>
          <a:p>
            <a:r>
              <a:rPr lang="en-US" dirty="0"/>
              <a:t>Interpretations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70BEFF-FDE1-16E0-7FF3-CAB9768B717D}"/>
              </a:ext>
            </a:extLst>
          </p:cNvPr>
          <p:cNvSpPr txBox="1"/>
          <p:nvPr/>
        </p:nvSpPr>
        <p:spPr>
          <a:xfrm>
            <a:off x="393504" y="1252218"/>
            <a:ext cx="42466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Quiescent Region occurrence drops off quickly with radial distance.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Explains why they are not observed on other missions but does not explain the mechanism by which quiescent solar wind decays.</a:t>
            </a:r>
          </a:p>
        </p:txBody>
      </p:sp>
      <p:pic>
        <p:nvPicPr>
          <p:cNvPr id="16" name="Picture 15" descr="Logo, icon&#10;&#10;Description automatically generated">
            <a:extLst>
              <a:ext uri="{FF2B5EF4-FFF2-40B4-BE49-F238E27FC236}">
                <a16:creationId xmlns:a16="http://schemas.microsoft.com/office/drawing/2014/main" id="{5ADAA55B-1C3F-499C-2220-C2FADB957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pic>
        <p:nvPicPr>
          <p:cNvPr id="14" name="Content Placeholder 13" descr="A graph of a graph&#10;&#10;Description automatically generated">
            <a:extLst>
              <a:ext uri="{FF2B5EF4-FFF2-40B4-BE49-F238E27FC236}">
                <a16:creationId xmlns:a16="http://schemas.microsoft.com/office/drawing/2014/main" id="{FD35460E-8E5D-810E-411E-8FE9BB2401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53873" y="860523"/>
            <a:ext cx="6764971" cy="5209871"/>
          </a:xfrm>
        </p:spPr>
      </p:pic>
    </p:spTree>
    <p:extLst>
      <p:ext uri="{BB962C8B-B14F-4D97-AF65-F5344CB8AC3E}">
        <p14:creationId xmlns:p14="http://schemas.microsoft.com/office/powerpoint/2010/main" val="3078695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C82208B1-D237-6345-EAEE-61AE797844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007D44-2471-48AD-FEEB-E1473B10D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56" y="23249"/>
            <a:ext cx="10515600" cy="1325563"/>
          </a:xfrm>
        </p:spPr>
        <p:txBody>
          <a:bodyPr/>
          <a:lstStyle/>
          <a:p>
            <a:r>
              <a:rPr lang="en-US" dirty="0"/>
              <a:t>Interpretations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70BEFF-FDE1-16E0-7FF3-CAB9768B717D}"/>
              </a:ext>
            </a:extLst>
          </p:cNvPr>
          <p:cNvSpPr txBox="1"/>
          <p:nvPr/>
        </p:nvSpPr>
        <p:spPr>
          <a:xfrm>
            <a:off x="165812" y="1767570"/>
            <a:ext cx="451039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May be that quiescent wind is becomes unstable to the firehose instability. </a:t>
            </a:r>
          </a:p>
          <a:p>
            <a:endParaRPr lang="en-US" sz="2800" dirty="0"/>
          </a:p>
          <a:p>
            <a:r>
              <a:rPr lang="en-US" sz="2800" dirty="0"/>
              <a:t>This instability may introduce fluctuations in the magnetic field that would disrupt the quiescent field signatures.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5B4D3FE3-FF52-AC1B-9B1D-12C987A73E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pic>
        <p:nvPicPr>
          <p:cNvPr id="8" name="Content Placeholder 5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DF7C89DD-9EF9-6938-840F-6E2E39325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3493" y="400755"/>
            <a:ext cx="5772834" cy="566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1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C82208B1-D237-6345-EAEE-61AE797844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0007D44-2471-48AD-FEEB-E1473B10D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56" y="23249"/>
            <a:ext cx="10515600" cy="1325563"/>
          </a:xfrm>
        </p:spPr>
        <p:txBody>
          <a:bodyPr/>
          <a:lstStyle/>
          <a:p>
            <a:r>
              <a:rPr lang="en-US" dirty="0"/>
              <a:t>A Caution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5B4D3FE3-FF52-AC1B-9B1D-12C987A73E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pic>
        <p:nvPicPr>
          <p:cNvPr id="2" name="Content Placeholder 5" descr="A diagram of a solar wind&#10;&#10;Description automatically generated">
            <a:extLst>
              <a:ext uri="{FF2B5EF4-FFF2-40B4-BE49-F238E27FC236}">
                <a16:creationId xmlns:a16="http://schemas.microsoft.com/office/drawing/2014/main" id="{2B4D5BB1-58B6-9ACF-AFEA-B1A8AD5927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735556" y="229138"/>
            <a:ext cx="5772031" cy="639972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3C96F51-5E25-CEE1-74DA-7C41BD474340}"/>
              </a:ext>
            </a:extLst>
          </p:cNvPr>
          <p:cNvSpPr txBox="1"/>
          <p:nvPr/>
        </p:nvSpPr>
        <p:spPr>
          <a:xfrm>
            <a:off x="417567" y="1669189"/>
            <a:ext cx="42466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innermost radial distances are dominated by orbits which occur close to solar maximum.</a:t>
            </a:r>
          </a:p>
          <a:p>
            <a:endParaRPr lang="en-US" sz="2800" dirty="0"/>
          </a:p>
          <a:p>
            <a:r>
              <a:rPr lang="en-US" sz="2800" dirty="0"/>
              <a:t>While we are probing varying radial distances, we are also probing different times in the solar cycle.</a:t>
            </a:r>
          </a:p>
        </p:txBody>
      </p:sp>
    </p:spTree>
    <p:extLst>
      <p:ext uri="{BB962C8B-B14F-4D97-AF65-F5344CB8AC3E}">
        <p14:creationId xmlns:p14="http://schemas.microsoft.com/office/powerpoint/2010/main" val="31035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876FB6CA-E57F-7662-B19C-42BFE7A25D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2FA20EB-16E8-DF79-9AD9-6FA1452E8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95"/>
            <a:ext cx="10515600" cy="1325563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38CA5-3A21-F2A4-BE29-118BDC1C2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14865"/>
            <a:ext cx="10272823" cy="520382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Quiescent regions display enhanced |B| fields and proton temperature anisotropies inside of 15 solar radii, consistent with field lines which remain compressed relative to non-quiescent wind.</a:t>
            </a:r>
          </a:p>
          <a:p>
            <a:endParaRPr lang="en-US" dirty="0"/>
          </a:p>
          <a:p>
            <a:r>
              <a:rPr lang="en-US" dirty="0"/>
              <a:t>Quiescent solar wind appears to be slightly slower and colder (or comparable) compared to surrounding solar wind.</a:t>
            </a:r>
          </a:p>
          <a:p>
            <a:endParaRPr lang="en-US" dirty="0"/>
          </a:p>
          <a:p>
            <a:r>
              <a:rPr lang="en-US" dirty="0"/>
              <a:t>Quiescent regions seem to die off quickly with solar wind distance. It may be that the firehose instability is causing the quiescent magnetic field to become disrupted. Requires more investigation.</a:t>
            </a:r>
          </a:p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422EA-41E3-AB88-2CBB-7E19BCA936DF}"/>
              </a:ext>
            </a:extLst>
          </p:cNvPr>
          <p:cNvSpPr txBox="1">
            <a:spLocks/>
          </p:cNvSpPr>
          <p:nvPr/>
        </p:nvSpPr>
        <p:spPr>
          <a:xfrm>
            <a:off x="0" y="6400800"/>
            <a:ext cx="5462337" cy="4465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besh2109@lasp.colorado.edu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3CC9BA1A-CD42-6981-9FA1-D0FD3CB448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253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072FC-3149-C24A-1CF7-F15CEF1E8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1E9302-61A0-87BB-0BB4-13AC839D264B}"/>
              </a:ext>
            </a:extLst>
          </p:cNvPr>
          <p:cNvSpPr txBox="1"/>
          <p:nvPr/>
        </p:nvSpPr>
        <p:spPr>
          <a:xfrm>
            <a:off x="762000" y="1690688"/>
            <a:ext cx="10668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[1] </a:t>
            </a:r>
            <a:r>
              <a:rPr lang="en-US" sz="18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Dudok</a:t>
            </a:r>
            <a:r>
              <a:rPr lang="en-US" sz="18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Wit, T., </a:t>
            </a:r>
            <a:r>
              <a:rPr lang="en-US" sz="18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Krasnoselskikh</a:t>
            </a:r>
            <a:r>
              <a:rPr lang="en-US" sz="18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V. V., Bale, S. D., et al. 2020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The Astrophysical Journal Supplement, 246, 39,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10.3847/1538-4365/ab5853 </a:t>
            </a:r>
          </a:p>
          <a:p>
            <a:endParaRPr lang="en-US" dirty="0"/>
          </a:p>
          <a:p>
            <a:r>
              <a:rPr lang="en-US" dirty="0"/>
              <a:t>[2] </a:t>
            </a:r>
            <a:r>
              <a:rPr lang="en-US" sz="18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Short, B., Malaspina, D. M., </a:t>
            </a:r>
            <a:r>
              <a:rPr lang="en-US" sz="18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Halekas</a:t>
            </a:r>
            <a:r>
              <a:rPr lang="en-US" sz="18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J., Romeo, O., et al. 2022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The Astrophysical Journal, 940, 45, </a:t>
            </a:r>
            <a:r>
              <a:rPr lang="en-US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10.3847/1538-4357/ac97e4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/>
              <a:t>[3] </a:t>
            </a:r>
            <a:r>
              <a:rPr lang="en-U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Hellinger, P., </a:t>
            </a:r>
            <a:r>
              <a:rPr lang="en-US" sz="1800" i="1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Trávníček</a:t>
            </a:r>
            <a:r>
              <a:rPr lang="en-U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P., Kasper, J. C., &amp; Lazarus, A. J. 2006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Geophysical Review Letters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33, L09101, </a:t>
            </a:r>
            <a:r>
              <a:rPr lang="en-US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10.1029/2006GL025925 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[4] </a:t>
            </a:r>
            <a:r>
              <a:rPr lang="en-US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Matteini</a:t>
            </a:r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L., </a:t>
            </a:r>
            <a:r>
              <a:rPr lang="en-US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Landi</a:t>
            </a:r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S., Hellinger, P., et al. 2007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Geophysical Review Letters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34, L20105 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[5] </a:t>
            </a:r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Bale, S.D., Drake, J.F., McManus, M.D. et al. 2023,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Nature 618, 252–256,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10.1038/s41586-023-05955-3</a:t>
            </a:r>
          </a:p>
          <a:p>
            <a:endParaRPr lang="en-US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[6]</a:t>
            </a:r>
            <a:r>
              <a:rPr lang="en-U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i="1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Attie</a:t>
            </a:r>
            <a:r>
              <a:rPr lang="en-U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lang="en-US" sz="1800" dirty="0">
                <a:effectLst/>
                <a:latin typeface="SFRM1200"/>
              </a:rPr>
              <a:t> </a:t>
            </a:r>
            <a:r>
              <a:rPr lang="en-US" sz="18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R. &amp; Innes, D. E., 2015, 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Astronomy and Astrophysics 574, A106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doi</a:t>
            </a:r>
            <a:r>
              <a:rPr lang="en-US" sz="1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10.1051/ 0004-6361/201424552. </a:t>
            </a:r>
            <a:endParaRPr lang="en-US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842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53337-F0E0-EE2E-1296-2CD63F79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EF9CF-82F5-A5CD-BE40-3BBDC1143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576"/>
            <a:ext cx="10515600" cy="101109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What are quiescent regions and why study them?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4BD2F1-8CA7-7E5A-CA66-5B071AF0452C}"/>
              </a:ext>
            </a:extLst>
          </p:cNvPr>
          <p:cNvSpPr txBox="1">
            <a:spLocks/>
          </p:cNvSpPr>
          <p:nvPr/>
        </p:nvSpPr>
        <p:spPr>
          <a:xfrm>
            <a:off x="124408" y="2489670"/>
            <a:ext cx="11943184" cy="38047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       Quiescent regions: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Have magnetic fields very closely aligned with a Parker Spiral. [1,2]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Have turbulence spectral indices indicative of less evolved solar wind. [1]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Have magnetic turbulent amplitudes lower than non-quiescent wind. [this work]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 algn="ctr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8F95B4-1E5B-F505-5037-1116757C55D9}"/>
              </a:ext>
            </a:extLst>
          </p:cNvPr>
          <p:cNvSpPr txBox="1"/>
          <p:nvPr/>
        </p:nvSpPr>
        <p:spPr>
          <a:xfrm>
            <a:off x="11916749" y="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860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A16C6-4514-72E5-111B-5C117795F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SPAN-Ion Bulk Velocity Mission Overview</a:t>
            </a:r>
          </a:p>
        </p:txBody>
      </p:sp>
      <p:pic>
        <p:nvPicPr>
          <p:cNvPr id="5" name="Content Placeholder 4" descr="A graph of a graph of a number of different colored lines&#10;&#10;Description automatically generated with medium confidence">
            <a:extLst>
              <a:ext uri="{FF2B5EF4-FFF2-40B4-BE49-F238E27FC236}">
                <a16:creationId xmlns:a16="http://schemas.microsoft.com/office/drawing/2014/main" id="{1019209E-C174-01D8-4159-FCF1026BBF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9736" y="1381844"/>
            <a:ext cx="7579284" cy="5111031"/>
          </a:xfrm>
        </p:spPr>
      </p:pic>
    </p:spTree>
    <p:extLst>
      <p:ext uri="{BB962C8B-B14F-4D97-AF65-F5344CB8AC3E}">
        <p14:creationId xmlns:p14="http://schemas.microsoft.com/office/powerpoint/2010/main" val="3227882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4CBD2-CA5F-F3E7-528F-D75B606D6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823" y="0"/>
            <a:ext cx="10515600" cy="1325563"/>
          </a:xfrm>
        </p:spPr>
        <p:txBody>
          <a:bodyPr/>
          <a:lstStyle/>
          <a:p>
            <a:r>
              <a:rPr lang="en-US" dirty="0"/>
              <a:t>Quiescent Regions Identification</a:t>
            </a:r>
          </a:p>
        </p:txBody>
      </p:sp>
      <p:pic>
        <p:nvPicPr>
          <p:cNvPr id="5" name="Content Placeholder 4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F236643C-091C-2795-8830-7B978E3954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5577" y="1020278"/>
            <a:ext cx="4898457" cy="563161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625FE0-F37A-9F1B-59A0-4A8FE4C8DE34}"/>
              </a:ext>
            </a:extLst>
          </p:cNvPr>
          <p:cNvSpPr txBox="1"/>
          <p:nvPr/>
        </p:nvSpPr>
        <p:spPr>
          <a:xfrm>
            <a:off x="6295309" y="1325563"/>
            <a:ext cx="575051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identify quiescent regions, 999 randomly sized bins are placed over each encounter.</a:t>
            </a:r>
          </a:p>
          <a:p>
            <a:endParaRPr lang="en-US" dirty="0"/>
          </a:p>
          <a:p>
            <a:r>
              <a:rPr lang="en-US" dirty="0"/>
              <a:t>If the ratio of points in each bin that satisfy the z requirement (z&lt;0.05 or z &gt; 0.95) is greater than 0.95, that bin is given a 1 (0 else).</a:t>
            </a:r>
          </a:p>
          <a:p>
            <a:endParaRPr lang="en-US" dirty="0"/>
          </a:p>
          <a:p>
            <a:r>
              <a:rPr lang="en-US" dirty="0"/>
              <a:t>From this time series of 1s and 0s we build a quality flag over the whole encounter.</a:t>
            </a:r>
          </a:p>
          <a:p>
            <a:endParaRPr lang="en-US" dirty="0"/>
          </a:p>
          <a:p>
            <a:r>
              <a:rPr lang="en-US" dirty="0"/>
              <a:t>This process is repeated 300 times and our final quality flag is the average of all iterations. Times which are &gt;0.5 are called quiescent.</a:t>
            </a:r>
          </a:p>
          <a:p>
            <a:endParaRPr lang="en-US" dirty="0"/>
          </a:p>
          <a:p>
            <a:r>
              <a:rPr lang="en-US" dirty="0"/>
              <a:t>This method gives times when the z-parameter is satisfied and allows us to probe the standard durations of each quiescent region.</a:t>
            </a:r>
          </a:p>
        </p:txBody>
      </p:sp>
    </p:spTree>
    <p:extLst>
      <p:ext uri="{BB962C8B-B14F-4D97-AF65-F5344CB8AC3E}">
        <p14:creationId xmlns:p14="http://schemas.microsoft.com/office/powerpoint/2010/main" val="3327455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184FD-5FCB-096B-B594-05C12D905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∂B/B Definition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525143-3183-B940-737C-A77649F796C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𝐵</m:t>
                          </m:r>
                        </m:num>
                        <m:den>
                          <m:d>
                            <m:dPr>
                              <m:begChr m:val="⟨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</m:acc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𝐵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𝛿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𝑟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𝛿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𝛿</m:t>
                                      </m:r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r>
                  <a:rPr lang="en-US" i="1" dirty="0"/>
                  <a:t>Averaged over the time length of each quiescent region.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3525143-3183-B940-737C-A77649F796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0671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184FD-5FCB-096B-B594-05C12D905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SPAN-Field of View </a:t>
            </a:r>
            <a:r>
              <a:rPr lang="en-US" sz="2400" dirty="0"/>
              <a:t>(courtesy of J.L. </a:t>
            </a:r>
            <a:r>
              <a:rPr lang="en-US" sz="2400" dirty="0" err="1"/>
              <a:t>Verniero</a:t>
            </a:r>
            <a:r>
              <a:rPr lang="en-US" sz="2400" dirty="0"/>
              <a:t>)</a:t>
            </a:r>
            <a:endParaRPr lang="en-US" dirty="0"/>
          </a:p>
        </p:txBody>
      </p:sp>
      <p:pic>
        <p:nvPicPr>
          <p:cNvPr id="9" name="Content Placeholder 8" descr="A screen shot of a graph&#10;&#10;Description automatically generated">
            <a:extLst>
              <a:ext uri="{FF2B5EF4-FFF2-40B4-BE49-F238E27FC236}">
                <a16:creationId xmlns:a16="http://schemas.microsoft.com/office/drawing/2014/main" id="{A60A0EF4-BBBC-F802-DFC0-616D864F75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362793"/>
            <a:ext cx="10629900" cy="5130082"/>
          </a:xfrm>
        </p:spPr>
      </p:pic>
    </p:spTree>
    <p:extLst>
      <p:ext uri="{BB962C8B-B14F-4D97-AF65-F5344CB8AC3E}">
        <p14:creationId xmlns:p14="http://schemas.microsoft.com/office/powerpoint/2010/main" val="2141393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184FD-5FCB-096B-B594-05C12D905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Quiescent Region </a:t>
            </a:r>
            <a:r>
              <a:rPr lang="en-US" dirty="0" err="1"/>
              <a:t>Alfvénicity</a:t>
            </a:r>
            <a:endParaRPr lang="en-US" dirty="0"/>
          </a:p>
        </p:txBody>
      </p:sp>
      <p:pic>
        <p:nvPicPr>
          <p:cNvPr id="6" name="Content Placeholder 5" descr="A graph of different types of numbers&#10;&#10;Description automatically generated with medium confidence">
            <a:extLst>
              <a:ext uri="{FF2B5EF4-FFF2-40B4-BE49-F238E27FC236}">
                <a16:creationId xmlns:a16="http://schemas.microsoft.com/office/drawing/2014/main" id="{E42DC31B-429F-B0EA-EA7B-469B718EB7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9638" y="962711"/>
            <a:ext cx="5752723" cy="5690866"/>
          </a:xfrm>
        </p:spPr>
      </p:pic>
    </p:spTree>
    <p:extLst>
      <p:ext uri="{BB962C8B-B14F-4D97-AF65-F5344CB8AC3E}">
        <p14:creationId xmlns:p14="http://schemas.microsoft.com/office/powerpoint/2010/main" val="293684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D413718A-FA09-90D6-4104-7196009BB41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89607" y="-1004630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AFAFCB-2604-0001-2006-A0649E4CF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6" name="Picture 5" descr="A graph showing the number of regions&#10;&#10;Description automatically generated with medium confidence">
            <a:extLst>
              <a:ext uri="{FF2B5EF4-FFF2-40B4-BE49-F238E27FC236}">
                <a16:creationId xmlns:a16="http://schemas.microsoft.com/office/drawing/2014/main" id="{97EB9E85-A17F-B9E3-A74C-0325740CD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298" y="1313718"/>
            <a:ext cx="11522890" cy="49209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637CB5A-E083-99AC-2C38-88E3E5D7D97E}"/>
              </a:ext>
            </a:extLst>
          </p:cNvPr>
          <p:cNvSpPr txBox="1"/>
          <p:nvPr/>
        </p:nvSpPr>
        <p:spPr>
          <a:xfrm>
            <a:off x="3782745" y="2155482"/>
            <a:ext cx="2204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B5E00"/>
                </a:solidFill>
              </a:rPr>
              <a:t>Quiescent Regions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7B9547D-E856-1D67-0824-74CA87BA493E}"/>
              </a:ext>
            </a:extLst>
          </p:cNvPr>
          <p:cNvCxnSpPr>
            <a:cxnSpLocks/>
          </p:cNvCxnSpPr>
          <p:nvPr/>
        </p:nvCxnSpPr>
        <p:spPr>
          <a:xfrm flipH="1">
            <a:off x="4786637" y="2599964"/>
            <a:ext cx="77517" cy="460479"/>
          </a:xfrm>
          <a:prstGeom prst="straightConnector1">
            <a:avLst/>
          </a:prstGeom>
          <a:ln w="34925">
            <a:solidFill>
              <a:srgbClr val="FF7E0D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A49B0D6-206E-3C39-8031-1EEA719E140D}"/>
              </a:ext>
            </a:extLst>
          </p:cNvPr>
          <p:cNvCxnSpPr>
            <a:cxnSpLocks/>
          </p:cNvCxnSpPr>
          <p:nvPr/>
        </p:nvCxnSpPr>
        <p:spPr>
          <a:xfrm flipH="1">
            <a:off x="3109320" y="2639281"/>
            <a:ext cx="730187" cy="561731"/>
          </a:xfrm>
          <a:prstGeom prst="straightConnector1">
            <a:avLst/>
          </a:prstGeom>
          <a:ln w="34925">
            <a:solidFill>
              <a:srgbClr val="FF7E0D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61C054D-94DB-B258-A513-D62CE0957E1B}"/>
              </a:ext>
            </a:extLst>
          </p:cNvPr>
          <p:cNvCxnSpPr>
            <a:cxnSpLocks/>
          </p:cNvCxnSpPr>
          <p:nvPr/>
        </p:nvCxnSpPr>
        <p:spPr>
          <a:xfrm>
            <a:off x="5903424" y="2523079"/>
            <a:ext cx="477078" cy="452339"/>
          </a:xfrm>
          <a:prstGeom prst="straightConnector1">
            <a:avLst/>
          </a:prstGeom>
          <a:ln w="34925">
            <a:solidFill>
              <a:srgbClr val="FF7E0D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6865C5F-1463-D93E-2C27-0B68BEAA1B73}"/>
              </a:ext>
            </a:extLst>
          </p:cNvPr>
          <p:cNvSpPr txBox="1"/>
          <p:nvPr/>
        </p:nvSpPr>
        <p:spPr>
          <a:xfrm>
            <a:off x="5393369" y="4473830"/>
            <a:ext cx="1676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1E76B4"/>
                </a:solidFill>
              </a:rPr>
              <a:t>Switchbacks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312A52A-1620-4889-BDFB-AF56E6DC3FB9}"/>
              </a:ext>
            </a:extLst>
          </p:cNvPr>
          <p:cNvCxnSpPr>
            <a:cxnSpLocks/>
          </p:cNvCxnSpPr>
          <p:nvPr/>
        </p:nvCxnSpPr>
        <p:spPr>
          <a:xfrm flipV="1">
            <a:off x="6725653" y="3807809"/>
            <a:ext cx="457200" cy="666021"/>
          </a:xfrm>
          <a:prstGeom prst="straightConnector1">
            <a:avLst/>
          </a:prstGeom>
          <a:ln w="34925">
            <a:solidFill>
              <a:srgbClr val="1E76B4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6861AC8-3F4E-02F7-E53E-8D1306A49DE9}"/>
              </a:ext>
            </a:extLst>
          </p:cNvPr>
          <p:cNvCxnSpPr>
            <a:cxnSpLocks/>
          </p:cNvCxnSpPr>
          <p:nvPr/>
        </p:nvCxnSpPr>
        <p:spPr>
          <a:xfrm flipH="1" flipV="1">
            <a:off x="5828720" y="3807809"/>
            <a:ext cx="74704" cy="577317"/>
          </a:xfrm>
          <a:prstGeom prst="straightConnector1">
            <a:avLst/>
          </a:prstGeom>
          <a:ln w="34925">
            <a:solidFill>
              <a:srgbClr val="1E76B4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91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8A221-7B22-EB02-7606-75052290D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Statistics</a:t>
            </a:r>
          </a:p>
        </p:txBody>
      </p:sp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2F4450D0-7FC0-9D63-4A68-181F50C1E07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478B3F7C-8B92-D88E-046C-25DA7D6A71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AB6794-DA9C-F96D-40D4-1E8481BEFF7E}"/>
              </a:ext>
            </a:extLst>
          </p:cNvPr>
          <p:cNvSpPr txBox="1"/>
          <p:nvPr/>
        </p:nvSpPr>
        <p:spPr>
          <a:xfrm>
            <a:off x="3725952" y="5327374"/>
            <a:ext cx="4454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After controlling for SPAN-Ion FOV and QTN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B0A6B8-1B21-9D8C-8270-F299F53E0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30626"/>
            <a:ext cx="10972800" cy="5132711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en-US" dirty="0"/>
              <a:t>Total Number of </a:t>
            </a:r>
            <a:r>
              <a:rPr lang="en-US" dirty="0">
                <a:solidFill>
                  <a:srgbClr val="FF7E0D"/>
                </a:solidFill>
              </a:rPr>
              <a:t>Quiescent</a:t>
            </a:r>
            <a:r>
              <a:rPr lang="en-US" dirty="0"/>
              <a:t> </a:t>
            </a:r>
            <a:r>
              <a:rPr lang="en-US" dirty="0">
                <a:solidFill>
                  <a:srgbClr val="FF7E0D"/>
                </a:solidFill>
              </a:rPr>
              <a:t>Regions</a:t>
            </a:r>
            <a:r>
              <a:rPr lang="en-US" dirty="0"/>
              <a:t> Identified for Encounters 1-16: </a:t>
            </a:r>
            <a:r>
              <a:rPr lang="en-US" dirty="0">
                <a:solidFill>
                  <a:srgbClr val="FF7E0D"/>
                </a:solidFill>
              </a:rPr>
              <a:t>511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When excluding Encounter 1 for SPAN-Ion and the Encounter 13 ICME: </a:t>
            </a:r>
            <a:r>
              <a:rPr lang="en-US" dirty="0">
                <a:solidFill>
                  <a:srgbClr val="FF7E0D"/>
                </a:solidFill>
              </a:rPr>
              <a:t>483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For this analysis, we break the data into </a:t>
            </a:r>
            <a:r>
              <a:rPr lang="en-US" dirty="0">
                <a:solidFill>
                  <a:srgbClr val="92D050"/>
                </a:solidFill>
              </a:rPr>
              <a:t>radial bins</a:t>
            </a:r>
            <a:r>
              <a:rPr lang="en-US" dirty="0"/>
              <a:t> in </a:t>
            </a:r>
            <a:r>
              <a:rPr lang="en-US" dirty="0">
                <a:solidFill>
                  <a:srgbClr val="92D050"/>
                </a:solidFill>
              </a:rPr>
              <a:t>10</a:t>
            </a:r>
            <a:r>
              <a:rPr lang="en-US" dirty="0"/>
              <a:t> </a:t>
            </a:r>
            <a:r>
              <a:rPr lang="en-US" dirty="0">
                <a:solidFill>
                  <a:srgbClr val="92D050"/>
                </a:solidFill>
              </a:rPr>
              <a:t>Rs</a:t>
            </a:r>
            <a:r>
              <a:rPr lang="en-US" dirty="0"/>
              <a:t> increments:</a:t>
            </a:r>
          </a:p>
          <a:p>
            <a:pPr marL="0" indent="0" algn="ctr">
              <a:buNone/>
            </a:pPr>
            <a:r>
              <a:rPr lang="en-US" dirty="0"/>
              <a:t>[ </a:t>
            </a:r>
            <a:r>
              <a:rPr lang="en-US" dirty="0">
                <a:solidFill>
                  <a:srgbClr val="92D050"/>
                </a:solidFill>
              </a:rPr>
              <a:t>&lt;15  </a:t>
            </a:r>
            <a:r>
              <a:rPr lang="en-US" dirty="0"/>
              <a:t>,  </a:t>
            </a:r>
            <a:r>
              <a:rPr lang="en-US" dirty="0">
                <a:solidFill>
                  <a:srgbClr val="92D050"/>
                </a:solidFill>
              </a:rPr>
              <a:t>15 to 25</a:t>
            </a:r>
            <a:r>
              <a:rPr lang="en-US" dirty="0"/>
              <a:t>  ,  </a:t>
            </a:r>
            <a:r>
              <a:rPr lang="en-US" dirty="0">
                <a:solidFill>
                  <a:srgbClr val="92D050"/>
                </a:solidFill>
              </a:rPr>
              <a:t>25 to 35  </a:t>
            </a:r>
            <a:r>
              <a:rPr lang="en-US" dirty="0"/>
              <a:t>,  </a:t>
            </a:r>
            <a:r>
              <a:rPr lang="en-US" dirty="0">
                <a:solidFill>
                  <a:srgbClr val="92D050"/>
                </a:solidFill>
              </a:rPr>
              <a:t>35 to 45  </a:t>
            </a:r>
            <a:r>
              <a:rPr lang="en-US" dirty="0"/>
              <a:t>,  </a:t>
            </a:r>
            <a:r>
              <a:rPr lang="en-US" dirty="0">
                <a:solidFill>
                  <a:srgbClr val="92D050"/>
                </a:solidFill>
              </a:rPr>
              <a:t>45 to 55  </a:t>
            </a:r>
            <a:r>
              <a:rPr lang="en-US" dirty="0"/>
              <a:t>,  </a:t>
            </a:r>
            <a:r>
              <a:rPr lang="en-US" dirty="0">
                <a:solidFill>
                  <a:srgbClr val="92D050"/>
                </a:solidFill>
              </a:rPr>
              <a:t>55 to 65 </a:t>
            </a:r>
            <a:r>
              <a:rPr lang="en-US" dirty="0"/>
              <a:t>, </a:t>
            </a:r>
            <a:r>
              <a:rPr lang="en-US" dirty="0">
                <a:solidFill>
                  <a:srgbClr val="92D050"/>
                </a:solidFill>
              </a:rPr>
              <a:t>&gt;65</a:t>
            </a:r>
            <a:r>
              <a:rPr lang="en-US" dirty="0"/>
              <a:t>]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7E0D"/>
                </a:solidFill>
              </a:rPr>
              <a:t>Quiescent Regions</a:t>
            </a:r>
            <a:r>
              <a:rPr lang="en-US" dirty="0"/>
              <a:t>: [  </a:t>
            </a:r>
            <a:r>
              <a:rPr lang="en-US" dirty="0">
                <a:solidFill>
                  <a:srgbClr val="FF7E0D"/>
                </a:solidFill>
              </a:rPr>
              <a:t>(44</a:t>
            </a:r>
            <a:r>
              <a:rPr lang="en-US" dirty="0"/>
              <a:t>  ,  </a:t>
            </a:r>
            <a:r>
              <a:rPr lang="en-US" dirty="0">
                <a:solidFill>
                  <a:srgbClr val="FF7E0D"/>
                </a:solidFill>
              </a:rPr>
              <a:t>92</a:t>
            </a:r>
            <a:r>
              <a:rPr lang="en-US" dirty="0"/>
              <a:t>  ,  </a:t>
            </a:r>
            <a:r>
              <a:rPr lang="en-US" dirty="0">
                <a:solidFill>
                  <a:srgbClr val="FF7E0D"/>
                </a:solidFill>
              </a:rPr>
              <a:t>107)</a:t>
            </a:r>
            <a:r>
              <a:rPr lang="en-US" dirty="0"/>
              <a:t>        ,      </a:t>
            </a:r>
            <a:r>
              <a:rPr lang="en-US" dirty="0">
                <a:solidFill>
                  <a:srgbClr val="FF7E0D"/>
                </a:solidFill>
              </a:rPr>
              <a:t>( 119</a:t>
            </a:r>
            <a:r>
              <a:rPr lang="en-US" dirty="0"/>
              <a:t>,  </a:t>
            </a:r>
            <a:r>
              <a:rPr lang="en-US" dirty="0">
                <a:solidFill>
                  <a:srgbClr val="FF7E0D"/>
                </a:solidFill>
              </a:rPr>
              <a:t>59</a:t>
            </a:r>
            <a:r>
              <a:rPr lang="en-US" dirty="0"/>
              <a:t> , </a:t>
            </a:r>
            <a:r>
              <a:rPr lang="en-US" dirty="0">
                <a:solidFill>
                  <a:srgbClr val="FF7E0D"/>
                </a:solidFill>
              </a:rPr>
              <a:t>58</a:t>
            </a:r>
            <a:r>
              <a:rPr lang="en-US" dirty="0"/>
              <a:t> ,  </a:t>
            </a:r>
            <a:r>
              <a:rPr lang="en-US" dirty="0">
                <a:solidFill>
                  <a:srgbClr val="FF7E0D"/>
                </a:solidFill>
              </a:rPr>
              <a:t>4</a:t>
            </a:r>
            <a:r>
              <a:rPr lang="en-US" dirty="0"/>
              <a:t> </a:t>
            </a:r>
            <a:r>
              <a:rPr lang="en-US" dirty="0">
                <a:solidFill>
                  <a:srgbClr val="FF7E0D"/>
                </a:solidFill>
              </a:rPr>
              <a:t>)</a:t>
            </a:r>
            <a:r>
              <a:rPr lang="en-US" dirty="0"/>
              <a:t>  ]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rgbClr val="FF7E0D"/>
                </a:solidFill>
              </a:rPr>
              <a:t>Quiescent Regions</a:t>
            </a:r>
            <a:r>
              <a:rPr lang="en-US" dirty="0"/>
              <a:t>: [  </a:t>
            </a:r>
            <a:r>
              <a:rPr lang="en-US" dirty="0">
                <a:solidFill>
                  <a:srgbClr val="FF7E0D"/>
                </a:solidFill>
              </a:rPr>
              <a:t>(44</a:t>
            </a:r>
            <a:r>
              <a:rPr lang="en-US" dirty="0"/>
              <a:t>  ,  </a:t>
            </a:r>
            <a:r>
              <a:rPr lang="en-US" dirty="0">
                <a:solidFill>
                  <a:srgbClr val="FF7E0D"/>
                </a:solidFill>
              </a:rPr>
              <a:t>87</a:t>
            </a:r>
            <a:r>
              <a:rPr lang="en-US" dirty="0"/>
              <a:t>  ,  </a:t>
            </a:r>
            <a:r>
              <a:rPr lang="en-US" dirty="0">
                <a:solidFill>
                  <a:srgbClr val="FF7E0D"/>
                </a:solidFill>
              </a:rPr>
              <a:t>96)</a:t>
            </a:r>
            <a:r>
              <a:rPr lang="en-US" dirty="0"/>
              <a:t>        ,      </a:t>
            </a:r>
            <a:r>
              <a:rPr lang="en-US" dirty="0">
                <a:solidFill>
                  <a:srgbClr val="FF7E0D"/>
                </a:solidFill>
              </a:rPr>
              <a:t>(49</a:t>
            </a:r>
            <a:r>
              <a:rPr lang="en-US" dirty="0"/>
              <a:t>,  </a:t>
            </a:r>
            <a:r>
              <a:rPr lang="en-US" dirty="0">
                <a:solidFill>
                  <a:srgbClr val="FF7E0D"/>
                </a:solidFill>
              </a:rPr>
              <a:t>30</a:t>
            </a:r>
            <a:r>
              <a:rPr lang="en-US" dirty="0"/>
              <a:t>,  </a:t>
            </a:r>
            <a:r>
              <a:rPr lang="en-US" dirty="0">
                <a:solidFill>
                  <a:srgbClr val="FF7E0D"/>
                </a:solidFill>
              </a:rPr>
              <a:t>6</a:t>
            </a:r>
            <a:r>
              <a:rPr lang="en-US" dirty="0"/>
              <a:t> ,  </a:t>
            </a:r>
            <a:r>
              <a:rPr lang="en-US" dirty="0">
                <a:solidFill>
                  <a:srgbClr val="FF7E0D"/>
                </a:solidFill>
              </a:rPr>
              <a:t>0)</a:t>
            </a:r>
            <a:r>
              <a:rPr lang="en-US" dirty="0"/>
              <a:t>  ]</a:t>
            </a:r>
          </a:p>
          <a:p>
            <a:pPr marL="0" indent="0" algn="ctr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06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F0BE5-61E2-6848-9AE2-E5C2304A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626" y="-718"/>
            <a:ext cx="10515600" cy="1325563"/>
          </a:xfrm>
        </p:spPr>
        <p:txBody>
          <a:bodyPr/>
          <a:lstStyle/>
          <a:p>
            <a:r>
              <a:rPr lang="en-US" dirty="0"/>
              <a:t>Durations</a:t>
            </a:r>
          </a:p>
        </p:txBody>
      </p:sp>
      <p:pic>
        <p:nvPicPr>
          <p:cNvPr id="6" name="Content Placeholder 5" descr="A graph of a number of hours&#10;&#10;Description automatically generated">
            <a:extLst>
              <a:ext uri="{FF2B5EF4-FFF2-40B4-BE49-F238E27FC236}">
                <a16:creationId xmlns:a16="http://schemas.microsoft.com/office/drawing/2014/main" id="{DD2F209B-BD34-ED46-13C9-19501E0820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6671" y="1211646"/>
            <a:ext cx="8971324" cy="4802905"/>
          </a:xfrm>
        </p:spPr>
      </p:pic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C17274F-DFE5-6047-918E-E09C8B8E9C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1EA515F1-66BC-2BD7-5B27-B61DA617B0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2B2F530-AAD8-E551-7669-FA5F4E0AF2D1}"/>
              </a:ext>
            </a:extLst>
          </p:cNvPr>
          <p:cNvSpPr txBox="1"/>
          <p:nvPr/>
        </p:nvSpPr>
        <p:spPr>
          <a:xfrm>
            <a:off x="2182448" y="6279531"/>
            <a:ext cx="571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Quiescent regions have typical durations of 10s of minutes.</a:t>
            </a:r>
          </a:p>
        </p:txBody>
      </p:sp>
    </p:spTree>
    <p:extLst>
      <p:ext uri="{BB962C8B-B14F-4D97-AF65-F5344CB8AC3E}">
        <p14:creationId xmlns:p14="http://schemas.microsoft.com/office/powerpoint/2010/main" val="400272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74727-92A0-F3E2-618B-78FD2BF8A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Magnetic Field Fluctuation Amplitude</a:t>
            </a:r>
          </a:p>
        </p:txBody>
      </p:sp>
      <p:pic>
        <p:nvPicPr>
          <p:cNvPr id="6" name="Content Placeholder 5" descr="A graph of a number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D860267B-81EC-4EDA-8D7F-9DAF78726D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3603" y="1505623"/>
            <a:ext cx="8764850" cy="4616154"/>
          </a:xfrm>
        </p:spPr>
      </p:pic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D8D0A4B3-73FA-E396-C0BD-0907BC6A666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8C2253E6-A375-9A0C-09DA-FC0376A2700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62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F0BE5-61E2-6848-9AE2-E5C2304A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174" y="18255"/>
            <a:ext cx="10515600" cy="1325563"/>
          </a:xfrm>
        </p:spPr>
        <p:txBody>
          <a:bodyPr/>
          <a:lstStyle/>
          <a:p>
            <a:r>
              <a:rPr lang="en-US" dirty="0"/>
              <a:t>Magnetic Field Comparisons</a:t>
            </a:r>
          </a:p>
        </p:txBody>
      </p:sp>
      <p:pic>
        <p:nvPicPr>
          <p:cNvPr id="6" name="Content Placeholder 5" descr="A screenshot of a graph&#10;&#10;Description automatically generated">
            <a:extLst>
              <a:ext uri="{FF2B5EF4-FFF2-40B4-BE49-F238E27FC236}">
                <a16:creationId xmlns:a16="http://schemas.microsoft.com/office/drawing/2014/main" id="{CC1F73B3-7A42-F23B-2332-B6FD93D897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174" y="950981"/>
            <a:ext cx="7540543" cy="5614299"/>
          </a:xfrm>
        </p:spPr>
      </p:pic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C17274F-DFE5-6047-918E-E09C8B8E9C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AF9AAFC8-5FC9-D2B7-7A76-26DE96624C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E1B6BF-35D1-65EF-B7C6-4DD738DA2638}"/>
              </a:ext>
            </a:extLst>
          </p:cNvPr>
          <p:cNvSpPr txBox="1"/>
          <p:nvPr/>
        </p:nvSpPr>
        <p:spPr>
          <a:xfrm>
            <a:off x="1204328" y="1343818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44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B61CBA-7D8B-FB7A-0885-C7776075B650}"/>
              </a:ext>
            </a:extLst>
          </p:cNvPr>
          <p:cNvSpPr txBox="1"/>
          <p:nvPr/>
        </p:nvSpPr>
        <p:spPr>
          <a:xfrm>
            <a:off x="1204326" y="2985756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92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AB4CD3-3A25-9A05-3AFD-1F9239C674A7}"/>
              </a:ext>
            </a:extLst>
          </p:cNvPr>
          <p:cNvSpPr txBox="1"/>
          <p:nvPr/>
        </p:nvSpPr>
        <p:spPr>
          <a:xfrm>
            <a:off x="1204326" y="4590852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107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924114-8B05-AD6E-22EE-3F4A43A87CE2}"/>
              </a:ext>
            </a:extLst>
          </p:cNvPr>
          <p:cNvSpPr txBox="1"/>
          <p:nvPr/>
        </p:nvSpPr>
        <p:spPr>
          <a:xfrm>
            <a:off x="7981324" y="2836526"/>
            <a:ext cx="30063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For quiescent regions at each altitude, the average field strength appears to be slightly elevated.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97FD38-982F-494B-92D8-C706D2DEC483}"/>
              </a:ext>
            </a:extLst>
          </p:cNvPr>
          <p:cNvSpPr txBox="1"/>
          <p:nvPr/>
        </p:nvSpPr>
        <p:spPr>
          <a:xfrm>
            <a:off x="1388610" y="1907212"/>
            <a:ext cx="273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752.6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2AF9C4-D837-4BE6-6877-E20DE935E597}"/>
              </a:ext>
            </a:extLst>
          </p:cNvPr>
          <p:cNvSpPr txBox="1"/>
          <p:nvPr/>
        </p:nvSpPr>
        <p:spPr>
          <a:xfrm>
            <a:off x="1388610" y="2210250"/>
            <a:ext cx="325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701.9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0B2E16-432F-14BA-EF61-12CD039DB5E1}"/>
              </a:ext>
            </a:extLst>
          </p:cNvPr>
          <p:cNvSpPr txBox="1"/>
          <p:nvPr/>
        </p:nvSpPr>
        <p:spPr>
          <a:xfrm>
            <a:off x="4727676" y="3573464"/>
            <a:ext cx="2760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339.2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E589F8-D3E8-6E0E-8769-FA743E617252}"/>
              </a:ext>
            </a:extLst>
          </p:cNvPr>
          <p:cNvSpPr txBox="1"/>
          <p:nvPr/>
        </p:nvSpPr>
        <p:spPr>
          <a:xfrm>
            <a:off x="4272525" y="3815979"/>
            <a:ext cx="325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335.8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599AC0-8B0F-124C-5ABC-E63867254CEC}"/>
              </a:ext>
            </a:extLst>
          </p:cNvPr>
          <p:cNvSpPr txBox="1"/>
          <p:nvPr/>
        </p:nvSpPr>
        <p:spPr>
          <a:xfrm>
            <a:off x="4272525" y="5701062"/>
            <a:ext cx="325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149.0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6BC59F-C55E-AE51-90EB-59989FDFB6F4}"/>
              </a:ext>
            </a:extLst>
          </p:cNvPr>
          <p:cNvSpPr txBox="1"/>
          <p:nvPr/>
        </p:nvSpPr>
        <p:spPr>
          <a:xfrm>
            <a:off x="4727676" y="5421708"/>
            <a:ext cx="2760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154.7 </a:t>
            </a:r>
            <a:r>
              <a:rPr lang="en-US" dirty="0" err="1">
                <a:solidFill>
                  <a:schemeClr val="bg1"/>
                </a:solidFill>
              </a:rPr>
              <a:t>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836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6EA22-6EDC-A5A2-5B58-6FC877215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735" y="0"/>
            <a:ext cx="10515600" cy="1325563"/>
          </a:xfrm>
        </p:spPr>
        <p:txBody>
          <a:bodyPr/>
          <a:lstStyle/>
          <a:p>
            <a:r>
              <a:rPr lang="en-US" dirty="0"/>
              <a:t>Velocity Comparisons</a:t>
            </a:r>
          </a:p>
        </p:txBody>
      </p:sp>
      <p:pic>
        <p:nvPicPr>
          <p:cNvPr id="6" name="Content Placeholder 5" descr="A graph of a number of different levels&#10;&#10;Description automatically generated with medium confidence">
            <a:extLst>
              <a:ext uri="{FF2B5EF4-FFF2-40B4-BE49-F238E27FC236}">
                <a16:creationId xmlns:a16="http://schemas.microsoft.com/office/drawing/2014/main" id="{75078945-B776-8CC9-5B09-3A8597F63E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735" y="1253331"/>
            <a:ext cx="7260624" cy="5405886"/>
          </a:xfrm>
        </p:spPr>
      </p:pic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37058A9D-C0F0-37F1-D786-938040B97C7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38650" y="-1004630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10073F28-C4C7-A157-D967-03276D297A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FA9B93-F1B1-29CE-75DC-7309E651EFCF}"/>
              </a:ext>
            </a:extLst>
          </p:cNvPr>
          <p:cNvSpPr txBox="1"/>
          <p:nvPr/>
        </p:nvSpPr>
        <p:spPr>
          <a:xfrm>
            <a:off x="1132140" y="1648364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44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C743BB-BB88-D65F-D554-4BDB1E224624}"/>
              </a:ext>
            </a:extLst>
          </p:cNvPr>
          <p:cNvSpPr txBox="1"/>
          <p:nvPr/>
        </p:nvSpPr>
        <p:spPr>
          <a:xfrm>
            <a:off x="1132140" y="3244334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87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B174F-FCA6-ACDD-C045-794E270D9782}"/>
              </a:ext>
            </a:extLst>
          </p:cNvPr>
          <p:cNvSpPr txBox="1"/>
          <p:nvPr/>
        </p:nvSpPr>
        <p:spPr>
          <a:xfrm>
            <a:off x="1132139" y="4767109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96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C7CA88-290A-AAF8-45F5-7DAB50596AB5}"/>
              </a:ext>
            </a:extLst>
          </p:cNvPr>
          <p:cNvSpPr txBox="1"/>
          <p:nvPr/>
        </p:nvSpPr>
        <p:spPr>
          <a:xfrm>
            <a:off x="7737262" y="2173686"/>
            <a:ext cx="336238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Quiescent region bulk flow velocity (km/s) as measured by SPAN-Ion appears to be slightly lower in each radial bin, with the most dramatic difference occurring in the 15 Rs – 25 Rs radial bin.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468994-63F8-A769-3307-B0503C711E2A}"/>
              </a:ext>
            </a:extLst>
          </p:cNvPr>
          <p:cNvSpPr txBox="1"/>
          <p:nvPr/>
        </p:nvSpPr>
        <p:spPr>
          <a:xfrm>
            <a:off x="4407382" y="2100282"/>
            <a:ext cx="288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302 km/s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B713A-EC0E-EE8A-B2B2-95D873C261E1}"/>
              </a:ext>
            </a:extLst>
          </p:cNvPr>
          <p:cNvSpPr txBox="1"/>
          <p:nvPr/>
        </p:nvSpPr>
        <p:spPr>
          <a:xfrm>
            <a:off x="4070156" y="2394228"/>
            <a:ext cx="337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333 km/s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0166B1-027D-AB60-96B6-00B98B765E99}"/>
              </a:ext>
            </a:extLst>
          </p:cNvPr>
          <p:cNvSpPr txBox="1"/>
          <p:nvPr/>
        </p:nvSpPr>
        <p:spPr>
          <a:xfrm>
            <a:off x="4407382" y="3677822"/>
            <a:ext cx="288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198 km/s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202C6E-593C-21DE-D496-3D839DC4BBE4}"/>
              </a:ext>
            </a:extLst>
          </p:cNvPr>
          <p:cNvSpPr txBox="1"/>
          <p:nvPr/>
        </p:nvSpPr>
        <p:spPr>
          <a:xfrm>
            <a:off x="4040929" y="4016891"/>
            <a:ext cx="337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266 km/s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E38153-2114-8563-8C28-89C7A560B59B}"/>
              </a:ext>
            </a:extLst>
          </p:cNvPr>
          <p:cNvSpPr txBox="1"/>
          <p:nvPr/>
        </p:nvSpPr>
        <p:spPr>
          <a:xfrm>
            <a:off x="4067898" y="5701062"/>
            <a:ext cx="337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259 km/s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8C8A44A-6256-FED7-47AD-B1A7EFABA88A}"/>
              </a:ext>
            </a:extLst>
          </p:cNvPr>
          <p:cNvSpPr txBox="1"/>
          <p:nvPr/>
        </p:nvSpPr>
        <p:spPr>
          <a:xfrm>
            <a:off x="4407382" y="5407116"/>
            <a:ext cx="288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240 km/s </a:t>
            </a:r>
          </a:p>
        </p:txBody>
      </p:sp>
    </p:spTree>
    <p:extLst>
      <p:ext uri="{BB962C8B-B14F-4D97-AF65-F5344CB8AC3E}">
        <p14:creationId xmlns:p14="http://schemas.microsoft.com/office/powerpoint/2010/main" val="2349994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501DF-4A5D-CA30-02CD-22114B41B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974" y="10673"/>
            <a:ext cx="10515600" cy="1325563"/>
          </a:xfrm>
        </p:spPr>
        <p:txBody>
          <a:bodyPr/>
          <a:lstStyle/>
          <a:p>
            <a:r>
              <a:rPr lang="en-US" dirty="0"/>
              <a:t>Proton Temperature Comparisons</a:t>
            </a:r>
          </a:p>
        </p:txBody>
      </p:sp>
      <p:pic>
        <p:nvPicPr>
          <p:cNvPr id="6" name="Content Placeholder 5" descr="A graph of different colored and blue color&#10;&#10;Description automatically generated with medium confidence">
            <a:extLst>
              <a:ext uri="{FF2B5EF4-FFF2-40B4-BE49-F238E27FC236}">
                <a16:creationId xmlns:a16="http://schemas.microsoft.com/office/drawing/2014/main" id="{F9958FA3-7D00-8B9D-4C82-CED1AEB98C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004" y="1014791"/>
            <a:ext cx="7461030" cy="5555098"/>
          </a:xfrm>
        </p:spPr>
      </p:pic>
      <p:pic>
        <p:nvPicPr>
          <p:cNvPr id="4" name="Picture 3" descr="A screenshot of a solar eclipse&#10;&#10;Description automatically generated">
            <a:extLst>
              <a:ext uri="{FF2B5EF4-FFF2-40B4-BE49-F238E27FC236}">
                <a16:creationId xmlns:a16="http://schemas.microsoft.com/office/drawing/2014/main" id="{0B05CDAD-0188-6001-02A1-8B4BD89C4DE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9527995" y="-1015303"/>
            <a:ext cx="7862630" cy="786263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03A5F69B-DD06-1067-5A2C-A14A85495D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0"/>
          <a:stretch/>
        </p:blipFill>
        <p:spPr>
          <a:xfrm>
            <a:off x="9418453" y="6070394"/>
            <a:ext cx="2773547" cy="787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8A57626-A3BC-C2A0-44DF-A43A2087F9FB}"/>
              </a:ext>
            </a:extLst>
          </p:cNvPr>
          <p:cNvSpPr txBox="1"/>
          <p:nvPr/>
        </p:nvSpPr>
        <p:spPr>
          <a:xfrm>
            <a:off x="1228392" y="1443827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44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670B32-D062-0545-165D-D519164D02C9}"/>
              </a:ext>
            </a:extLst>
          </p:cNvPr>
          <p:cNvSpPr txBox="1"/>
          <p:nvPr/>
        </p:nvSpPr>
        <p:spPr>
          <a:xfrm>
            <a:off x="1228392" y="3071700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87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DC0619-F6BB-0036-2DE4-5A597987B9E2}"/>
              </a:ext>
            </a:extLst>
          </p:cNvPr>
          <p:cNvSpPr txBox="1"/>
          <p:nvPr/>
        </p:nvSpPr>
        <p:spPr>
          <a:xfrm>
            <a:off x="1228392" y="4636128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 = 96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C36364-87B2-E49A-E9D5-91B0FB4F4627}"/>
              </a:ext>
            </a:extLst>
          </p:cNvPr>
          <p:cNvSpPr txBox="1"/>
          <p:nvPr/>
        </p:nvSpPr>
        <p:spPr>
          <a:xfrm>
            <a:off x="7880276" y="1363540"/>
            <a:ext cx="3185896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In the 15 – 25 Rs, the temperature of quiescent regions appears to be lower than that of the non-quiescent wind. </a:t>
            </a:r>
          </a:p>
          <a:p>
            <a:endParaRPr lang="en-US" sz="2400" dirty="0"/>
          </a:p>
          <a:p>
            <a:r>
              <a:rPr lang="en-US" sz="2400" dirty="0"/>
              <a:t>However, in the 13.3 – 15 Rs and the 25 – 35 Rs bins, the distinction is more ambiguous.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A228D3-387A-D144-14DB-398809CC74E6}"/>
              </a:ext>
            </a:extLst>
          </p:cNvPr>
          <p:cNvSpPr txBox="1"/>
          <p:nvPr/>
        </p:nvSpPr>
        <p:spPr>
          <a:xfrm>
            <a:off x="4730271" y="3607674"/>
            <a:ext cx="265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31.6 eV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09E987-BA2F-FE81-C774-A426ED12AFF7}"/>
              </a:ext>
            </a:extLst>
          </p:cNvPr>
          <p:cNvSpPr txBox="1"/>
          <p:nvPr/>
        </p:nvSpPr>
        <p:spPr>
          <a:xfrm>
            <a:off x="4353407" y="3942796"/>
            <a:ext cx="3200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47.2 eV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9F0DCB-E355-6185-25C8-29C2D98A102F}"/>
              </a:ext>
            </a:extLst>
          </p:cNvPr>
          <p:cNvSpPr txBox="1"/>
          <p:nvPr/>
        </p:nvSpPr>
        <p:spPr>
          <a:xfrm>
            <a:off x="4895222" y="1878401"/>
            <a:ext cx="265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79.3 eV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DE4BAD-6A09-B487-D9AE-8D9A3696A74C}"/>
              </a:ext>
            </a:extLst>
          </p:cNvPr>
          <p:cNvSpPr txBox="1"/>
          <p:nvPr/>
        </p:nvSpPr>
        <p:spPr>
          <a:xfrm>
            <a:off x="4495850" y="2155688"/>
            <a:ext cx="3200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79.3 eV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AAE027-60CA-A05C-D3F1-A9EAC5FB1871}"/>
              </a:ext>
            </a:extLst>
          </p:cNvPr>
          <p:cNvSpPr txBox="1"/>
          <p:nvPr/>
        </p:nvSpPr>
        <p:spPr>
          <a:xfrm>
            <a:off x="4188456" y="5518524"/>
            <a:ext cx="3200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Non-Quiescent Mean: 30.2 eV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7C50F8-9C9C-8AC9-C981-4AC491109EB2}"/>
              </a:ext>
            </a:extLst>
          </p:cNvPr>
          <p:cNvSpPr txBox="1"/>
          <p:nvPr/>
        </p:nvSpPr>
        <p:spPr>
          <a:xfrm>
            <a:off x="4665729" y="5210116"/>
            <a:ext cx="265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Quiescent Mean: 26.9 eV</a:t>
            </a:r>
          </a:p>
        </p:txBody>
      </p:sp>
    </p:spTree>
    <p:extLst>
      <p:ext uri="{BB962C8B-B14F-4D97-AF65-F5344CB8AC3E}">
        <p14:creationId xmlns:p14="http://schemas.microsoft.com/office/powerpoint/2010/main" val="2352948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96B24"/>
      </a:accent1>
      <a:accent2>
        <a:srgbClr val="4EA72E"/>
      </a:accent2>
      <a:accent3>
        <a:srgbClr val="156082"/>
      </a:accent3>
      <a:accent4>
        <a:srgbClr val="0F9ED5"/>
      </a:accent4>
      <a:accent5>
        <a:srgbClr val="A02B93"/>
      </a:accent5>
      <a:accent6>
        <a:srgbClr val="E97132"/>
      </a:accent6>
      <a:hlink>
        <a:srgbClr val="538D9D"/>
      </a:hlink>
      <a:folHlink>
        <a:srgbClr val="A5738E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C0A3E416-13B0-4CFE-8B85-8989D8AEFB5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2449</TotalTime>
  <Words>1341</Words>
  <Application>Microsoft Macintosh PowerPoint</Application>
  <PresentationFormat>Widescreen</PresentationFormat>
  <Paragraphs>163</Paragraphs>
  <Slides>24</Slides>
  <Notes>1</Notes>
  <HiddenSlides>5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Aptos</vt:lpstr>
      <vt:lpstr>Aptos Display</vt:lpstr>
      <vt:lpstr>Arial</vt:lpstr>
      <vt:lpstr>Cambria Math</vt:lpstr>
      <vt:lpstr>CMR12</vt:lpstr>
      <vt:lpstr>Open Sans</vt:lpstr>
      <vt:lpstr>SFRM1200</vt:lpstr>
      <vt:lpstr>Office Theme</vt:lpstr>
      <vt:lpstr>Quiescent Regions in the Near-Sun Solar Wind</vt:lpstr>
      <vt:lpstr>Background</vt:lpstr>
      <vt:lpstr>Background</vt:lpstr>
      <vt:lpstr>Statistics</vt:lpstr>
      <vt:lpstr>Durations</vt:lpstr>
      <vt:lpstr>Magnetic Field Fluctuation Amplitude</vt:lpstr>
      <vt:lpstr>Magnetic Field Comparisons</vt:lpstr>
      <vt:lpstr>Velocity Comparisons</vt:lpstr>
      <vt:lpstr>Proton Temperature Comparisons</vt:lpstr>
      <vt:lpstr>Temperature Anisotropy vs Plasma Beta</vt:lpstr>
      <vt:lpstr>Evolution of Quiescent Solar Wind</vt:lpstr>
      <vt:lpstr>Discussion</vt:lpstr>
      <vt:lpstr>Interpretations</vt:lpstr>
      <vt:lpstr>Interpretations</vt:lpstr>
      <vt:lpstr>Interpretations</vt:lpstr>
      <vt:lpstr>Interpretations</vt:lpstr>
      <vt:lpstr>A Caution</vt:lpstr>
      <vt:lpstr>Conclusions</vt:lpstr>
      <vt:lpstr>References</vt:lpstr>
      <vt:lpstr>SPAN-Ion Bulk Velocity Mission Overview</vt:lpstr>
      <vt:lpstr>Quiescent Regions Identification</vt:lpstr>
      <vt:lpstr>∂B/B Definition</vt:lpstr>
      <vt:lpstr>SPAN-Field of View (courtesy of J.L. Verniero)</vt:lpstr>
      <vt:lpstr>Quiescent Region Alfvénicity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Quiescent Regions in the Near-Sun Solar Wind</dc:title>
  <dc:creator>Benjamin Short</dc:creator>
  <cp:lastModifiedBy>Benjamin Short</cp:lastModifiedBy>
  <cp:revision>84</cp:revision>
  <dcterms:created xsi:type="dcterms:W3CDTF">2024-02-27T10:12:05Z</dcterms:created>
  <dcterms:modified xsi:type="dcterms:W3CDTF">2024-02-29T08:35:33Z</dcterms:modified>
</cp:coreProperties>
</file>